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tags/tag66.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53" r:id="rId2"/>
    <p:sldId id="318" r:id="rId3"/>
    <p:sldId id="319" r:id="rId4"/>
    <p:sldId id="307" r:id="rId5"/>
    <p:sldId id="387" r:id="rId6"/>
    <p:sldId id="306" r:id="rId7"/>
    <p:sldId id="317" r:id="rId8"/>
    <p:sldId id="327" r:id="rId9"/>
    <p:sldId id="388" r:id="rId10"/>
    <p:sldId id="341" r:id="rId11"/>
    <p:sldId id="342" r:id="rId12"/>
    <p:sldId id="320" r:id="rId13"/>
    <p:sldId id="291" r:id="rId14"/>
    <p:sldId id="338" r:id="rId15"/>
    <p:sldId id="330" r:id="rId16"/>
    <p:sldId id="380" r:id="rId17"/>
    <p:sldId id="374" r:id="rId18"/>
    <p:sldId id="311" r:id="rId19"/>
    <p:sldId id="370" r:id="rId20"/>
    <p:sldId id="371" r:id="rId21"/>
    <p:sldId id="349"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0">
          <p15:clr>
            <a:srgbClr val="A4A3A4"/>
          </p15:clr>
        </p15:guide>
        <p15:guide id="2" pos="402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 id="3" name="HUAWEI" initials="H"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DB6913"/>
    <a:srgbClr val="C33229"/>
    <a:srgbClr val="C43229"/>
    <a:srgbClr val="E19088"/>
    <a:srgbClr val="FFEFE7"/>
    <a:srgbClr val="F3F4F5"/>
    <a:srgbClr val="F5F7F9"/>
    <a:srgbClr val="C7332A"/>
    <a:srgbClr val="EAAD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7" d="100"/>
          <a:sy n="67" d="100"/>
        </p:scale>
        <p:origin x="68" y="32"/>
      </p:cViewPr>
      <p:guideLst>
        <p:guide orient="horz" pos="2270"/>
        <p:guide pos="4027"/>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10-24T10:23:43.060"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2022/7/12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2022/7/12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2022/7/12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2022/7/12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2022/7/12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2022/7/12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2022/7/12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2022/7/12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FE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2022/7/12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1.xml"/><Relationship Id="rId7" Type="http://schemas.openxmlformats.org/officeDocument/2006/relationships/image" Target="../media/image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png"/><Relationship Id="rId5" Type="http://schemas.openxmlformats.org/officeDocument/2006/relationships/slideLayout" Target="../slideLayouts/slideLayout1.xml"/><Relationship Id="rId4" Type="http://schemas.openxmlformats.org/officeDocument/2006/relationships/tags" Target="../tags/tag8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86.xml"/><Relationship Id="rId6" Type="http://schemas.openxmlformats.org/officeDocument/2006/relationships/image" Target="../media/image28.jpe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87.xml"/><Relationship Id="rId6" Type="http://schemas.microsoft.com/office/2007/relationships/hdphoto" Target="../media/hdphoto4.wdp"/><Relationship Id="rId5" Type="http://schemas.openxmlformats.org/officeDocument/2006/relationships/image" Target="../media/image2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6.xml"/><Relationship Id="rId6" Type="http://schemas.openxmlformats.org/officeDocument/2006/relationships/comments" Target="../comments/comment1.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png"/><Relationship Id="rId7" Type="http://schemas.openxmlformats.org/officeDocument/2006/relationships/image" Target="../media/image30.png"/><Relationship Id="rId12" Type="http://schemas.microsoft.com/office/2007/relationships/hdphoto" Target="../media/hdphoto7.wdp"/><Relationship Id="rId2" Type="http://schemas.openxmlformats.org/officeDocument/2006/relationships/slideLayout" Target="../slideLayouts/slideLayout1.xml"/><Relationship Id="rId1" Type="http://schemas.openxmlformats.org/officeDocument/2006/relationships/tags" Target="../tags/tag88.xml"/><Relationship Id="rId6" Type="http://schemas.microsoft.com/office/2007/relationships/hdphoto" Target="../media/hdphoto4.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6.wdp"/><Relationship Id="rId4" Type="http://schemas.openxmlformats.org/officeDocument/2006/relationships/image" Target="../media/image9.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18.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C:/Users/admin/AppData/Local/Temp/picturecompress_20211114181940/output_1.pngoutput_1"/>
          <p:cNvPicPr>
            <a:picLocks noChangeAspect="1"/>
          </p:cNvPicPr>
          <p:nvPr/>
        </p:nvPicPr>
        <p:blipFill rotWithShape="1">
          <a:blip r:embed="rId5"/>
          <a:srcRect/>
          <a:stretch>
            <a:fillRect/>
          </a:stretch>
        </p:blipFill>
        <p:spPr>
          <a:xfrm>
            <a:off x="-3505067" y="2756925"/>
            <a:ext cx="23075900" cy="4549140"/>
          </a:xfrm>
          <a:prstGeom prst="rect">
            <a:avLst/>
          </a:prstGeom>
        </p:spPr>
      </p:pic>
      <p:pic>
        <p:nvPicPr>
          <p:cNvPr id="7" name="图片 6"/>
          <p:cNvPicPr>
            <a:picLocks noChangeAspect="1"/>
          </p:cNvPicPr>
          <p:nvPr/>
        </p:nvPicPr>
        <p:blipFill rotWithShape="1">
          <a:blip r:embed="rId6" cstate="screen"/>
          <a:srcRect/>
          <a:stretch>
            <a:fillRect/>
          </a:stretch>
        </p:blipFill>
        <p:spPr>
          <a:xfrm>
            <a:off x="-25158" y="2948948"/>
            <a:ext cx="12192000" cy="3909052"/>
          </a:xfrm>
          <a:prstGeom prst="rect">
            <a:avLst/>
          </a:prstGeom>
        </p:spPr>
      </p:pic>
      <p:pic>
        <p:nvPicPr>
          <p:cNvPr id="17" name="图片 16"/>
          <p:cNvPicPr>
            <a:picLocks noChangeAspect="1"/>
          </p:cNvPicPr>
          <p:nvPr/>
        </p:nvPicPr>
        <p:blipFill rotWithShape="1">
          <a:blip r:embed="rId7" cstate="print">
            <a:extLst>
              <a:ext uri="{28A0092B-C50C-407E-A947-70E740481C1C}">
                <a14:useLocalDpi xmlns:a14="http://schemas.microsoft.com/office/drawing/2010/main" val="0"/>
              </a:ext>
            </a:extLst>
          </a:blip>
          <a:srcRect l="62704" t="7048"/>
          <a:stretch>
            <a:fillRect/>
          </a:stretch>
        </p:blipFill>
        <p:spPr>
          <a:xfrm flipH="1">
            <a:off x="-25221" y="5588435"/>
            <a:ext cx="4297017" cy="1283493"/>
          </a:xfrm>
          <a:prstGeom prst="rect">
            <a:avLst/>
          </a:prstGeom>
        </p:spPr>
      </p:pic>
      <p:pic>
        <p:nvPicPr>
          <p:cNvPr id="22" name="图片 21"/>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12048661" y="1120299"/>
            <a:ext cx="2133600" cy="1282535"/>
          </a:xfrm>
          <a:prstGeom prst="rect">
            <a:avLst/>
          </a:prstGeom>
        </p:spPr>
      </p:pic>
      <p:sp>
        <p:nvSpPr>
          <p:cNvPr id="9" name="标题 1"/>
          <p:cNvSpPr>
            <a:spLocks noGrp="1"/>
          </p:cNvSpPr>
          <p:nvPr>
            <p:custDataLst>
              <p:tags r:id="rId2"/>
            </p:custDataLst>
          </p:nvPr>
        </p:nvSpPr>
        <p:spPr>
          <a:xfrm>
            <a:off x="1553210" y="668020"/>
            <a:ext cx="8736965" cy="3826510"/>
          </a:xfrm>
          <a:prstGeom prst="rect">
            <a:avLst/>
          </a:prstGeom>
        </p:spPr>
        <p:txBody>
          <a:bodyPr vert="horz" lIns="120000" tIns="62400" rIns="120000" bIns="62400" rtlCol="0" anchor="b"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nSpc>
                <a:spcPct val="170000"/>
              </a:lnSpc>
            </a:pPr>
            <a:r>
              <a:rPr lang="zh-CN" altLang="en-US" sz="12800" dirty="0">
                <a:solidFill>
                  <a:srgbClr val="C00000"/>
                </a:solidFill>
                <a:effectLst>
                  <a:outerShdw blurRad="38100" dist="38100" dir="2700000" algn="tl">
                    <a:srgbClr val="000000">
                      <a:alpha val="43137"/>
                    </a:srgbClr>
                  </a:outerShdw>
                </a:effectLst>
                <a:latin typeface="李旭科毛笔行书" panose="02010600030101010101" pitchFamily="2" charset="-122"/>
                <a:ea typeface="李旭科毛笔行书" panose="02010600030101010101" pitchFamily="2" charset="-122"/>
                <a:cs typeface="华文新魏" panose="02010800040101010101" charset="-122"/>
              </a:rPr>
              <a:t>红色</a:t>
            </a:r>
            <a:r>
              <a:rPr lang="zh-CN" altLang="en-US" sz="8000" dirty="0">
                <a:solidFill>
                  <a:srgbClr val="D99694"/>
                </a:solidFill>
                <a:latin typeface="苏新诗柳楷简" panose="02010600000101010101" pitchFamily="2" charset="-122"/>
                <a:ea typeface="苏新诗柳楷简" panose="02010600000101010101" pitchFamily="2" charset="-122"/>
                <a:cs typeface="华文新魏" panose="02010800040101010101" charset="-122"/>
              </a:rPr>
              <a:t>故事会</a:t>
            </a:r>
            <a:endParaRPr lang="en-US" altLang="zh-CN" sz="9600" dirty="0">
              <a:solidFill>
                <a:schemeClr val="accent2">
                  <a:lumMod val="60000"/>
                  <a:lumOff val="40000"/>
                </a:schemeClr>
              </a:solidFill>
              <a:latin typeface="苏新诗柳楷简" panose="02010600000101010101" pitchFamily="2" charset="-122"/>
              <a:ea typeface="苏新诗柳楷简" panose="02010600000101010101" pitchFamily="2" charset="-122"/>
              <a:cs typeface="华文新魏" panose="02010800040101010101" charset="-122"/>
            </a:endParaRPr>
          </a:p>
          <a:p>
            <a:pPr algn="r"/>
            <a:endParaRPr lang="zh-CN" altLang="en-US" sz="4000" b="0" dirty="0">
              <a:uFillTx/>
              <a:latin typeface="方正姚体" panose="02010601030101010101" pitchFamily="2" charset="-122"/>
              <a:ea typeface="方正姚体" panose="02010601030101010101" pitchFamily="2" charset="-122"/>
              <a:cs typeface="华文新魏" panose="02010800040101010101" charset="-122"/>
            </a:endParaRPr>
          </a:p>
        </p:txBody>
      </p:sp>
      <p:grpSp>
        <p:nvGrpSpPr>
          <p:cNvPr id="16" name="组合 15"/>
          <p:cNvGrpSpPr/>
          <p:nvPr/>
        </p:nvGrpSpPr>
        <p:grpSpPr>
          <a:xfrm>
            <a:off x="324768" y="235891"/>
            <a:ext cx="2071376" cy="510821"/>
            <a:chOff x="-2902532" y="2069663"/>
            <a:chExt cx="6106378" cy="1522530"/>
          </a:xfrm>
        </p:grpSpPr>
        <p:pic>
          <p:nvPicPr>
            <p:cNvPr id="19" name="图片 1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02532" y="2081994"/>
              <a:ext cx="1497868" cy="1497868"/>
            </a:xfrm>
            <a:prstGeom prst="rect">
              <a:avLst/>
            </a:prstGeom>
          </p:spPr>
        </p:pic>
        <p:pic>
          <p:nvPicPr>
            <p:cNvPr id="21" name="图片 20"/>
            <p:cNvPicPr>
              <a:picLocks noChangeAspect="1"/>
            </p:cNvPicPr>
            <p:nvPr/>
          </p:nvPicPr>
          <p:blipFill rotWithShape="1">
            <a:blip r:embed="rId11" cstate="print">
              <a:clrChange>
                <a:clrFrom>
                  <a:srgbClr val="FFFEFE"/>
                </a:clrFrom>
                <a:clrTo>
                  <a:srgbClr val="FFFEFE">
                    <a:alpha val="0"/>
                  </a:srgbClr>
                </a:clrTo>
              </a:clrChange>
              <a:extLst>
                <a:ext uri="{28A0092B-C50C-407E-A947-70E740481C1C}">
                  <a14:useLocalDpi xmlns:a14="http://schemas.microsoft.com/office/drawing/2010/main" val="0"/>
                </a:ext>
              </a:extLst>
            </a:blip>
            <a:srcRect l="29969" t="27963" r="8498" b="43282"/>
            <a:stretch>
              <a:fillRect/>
            </a:stretch>
          </p:blipFill>
          <p:spPr>
            <a:xfrm>
              <a:off x="-1404665" y="2069663"/>
              <a:ext cx="4608511" cy="1522530"/>
            </a:xfrm>
            <a:prstGeom prst="rect">
              <a:avLst/>
            </a:prstGeom>
          </p:spPr>
        </p:pic>
      </p:grpSp>
      <p:cxnSp>
        <p:nvCxnSpPr>
          <p:cNvPr id="12" name="直接连接符 11"/>
          <p:cNvCxnSpPr/>
          <p:nvPr/>
        </p:nvCxnSpPr>
        <p:spPr>
          <a:xfrm>
            <a:off x="2543605" y="235891"/>
            <a:ext cx="0" cy="50481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941695" y="2333625"/>
            <a:ext cx="3284855" cy="1322070"/>
          </a:xfrm>
          <a:prstGeom prst="rect">
            <a:avLst/>
          </a:prstGeom>
          <a:noFill/>
        </p:spPr>
        <p:txBody>
          <a:bodyPr wrap="square">
            <a:spAutoFit/>
          </a:bodyPr>
          <a:lstStyle/>
          <a:p>
            <a:r>
              <a:rPr lang="zh-CN" altLang="en-US" sz="8000" dirty="0">
                <a:solidFill>
                  <a:srgbClr val="923230"/>
                </a:solidFill>
                <a:latin typeface="苏新诗柳楷简" panose="02010600000101010101" pitchFamily="2" charset="-122"/>
                <a:ea typeface="苏新诗柳楷简" panose="02010600000101010101" pitchFamily="2" charset="-122"/>
                <a:cs typeface="华文新魏" panose="02010800040101010101" charset="-122"/>
              </a:rPr>
              <a:t>故事会</a:t>
            </a:r>
          </a:p>
        </p:txBody>
      </p:sp>
      <p:grpSp>
        <p:nvGrpSpPr>
          <p:cNvPr id="2" name="组合 1"/>
          <p:cNvGrpSpPr/>
          <p:nvPr/>
        </p:nvGrpSpPr>
        <p:grpSpPr>
          <a:xfrm>
            <a:off x="2691765" y="152801"/>
            <a:ext cx="3494564" cy="675874"/>
            <a:chOff x="3387" y="15"/>
            <a:chExt cx="4236" cy="838"/>
          </a:xfrm>
        </p:grpSpPr>
        <p:pic>
          <p:nvPicPr>
            <p:cNvPr id="3" name="图片 2"/>
            <p:cNvPicPr>
              <a:picLocks noChangeAspect="1"/>
            </p:cNvPicPr>
            <p:nvPr/>
          </p:nvPicPr>
          <p:blipFill>
            <a:blip r:embed="rId12" cstate="print">
              <a:extLst>
                <a:ext uri="{BEBA8EAE-BF5A-486C-A8C5-ECC9F3942E4B}">
                  <a14:imgProps xmlns:a14="http://schemas.microsoft.com/office/drawing/2010/main">
                    <a14:imgLayer r:embed="rId13">
                      <a14:imgEffect>
                        <a14:artisticMarker/>
                      </a14:imgEffect>
                      <a14:imgEffect>
                        <a14:backgroundRemoval t="1125" b="96375" l="1525" r="96569">
                          <a14:foregroundMark x1="76493" y1="74875" x2="76493" y2="74875"/>
                          <a14:foregroundMark x1="70267" y1="69625" x2="80051" y2="74500"/>
                          <a14:foregroundMark x1="91614" y1="71875" x2="92884" y2="71000"/>
                          <a14:foregroundMark x1="12071" y1="80625" x2="12071" y2="81625"/>
                          <a14:foregroundMark x1="4956" y1="74875" x2="4956" y2="74875"/>
                          <a14:foregroundMark x1="1525" y1="74125" x2="4956" y2="75250"/>
                          <a14:foregroundMark x1="36213" y1="94625" x2="43456" y2="96375"/>
                          <a14:foregroundMark x1="11817" y1="19750" x2="11817" y2="19750"/>
                          <a14:foregroundMark x1="70521" y1="6000" x2="70521" y2="6000"/>
                          <a14:foregroundMark x1="75858" y1="9625" x2="75858" y2="9625"/>
                          <a14:foregroundMark x1="96950" y1="39750" x2="96950" y2="39750"/>
                          <a14:foregroundMark x1="30368" y1="5375" x2="31893" y2="5125"/>
                          <a14:foregroundMark x1="42567" y1="2500" x2="42567" y2="2500"/>
                          <a14:foregroundMark x1="34307" y1="3500" x2="47522" y2="1125"/>
                          <a14:foregroundMark x1="48030" y1="40125" x2="48030" y2="40125"/>
                          <a14:foregroundMark x1="77382" y1="73250" x2="83990" y2="76500"/>
                        </a14:backgroundRemoval>
                      </a14:imgEffect>
                    </a14:imgLayer>
                  </a14:imgProps>
                </a:ext>
                <a:ext uri="{28A0092B-C50C-407E-A947-70E740481C1C}">
                  <a14:useLocalDpi xmlns:a14="http://schemas.microsoft.com/office/drawing/2010/main" val="0"/>
                </a:ext>
              </a:extLst>
            </a:blip>
            <a:stretch>
              <a:fillRect/>
            </a:stretch>
          </p:blipFill>
          <p:spPr>
            <a:xfrm>
              <a:off x="3387" y="320"/>
              <a:ext cx="566" cy="533"/>
            </a:xfrm>
            <a:prstGeom prst="rect">
              <a:avLst/>
            </a:prstGeom>
          </p:spPr>
        </p:pic>
        <p:sp>
          <p:nvSpPr>
            <p:cNvPr id="4" name="文本框 3"/>
            <p:cNvSpPr txBox="1"/>
            <p:nvPr/>
          </p:nvSpPr>
          <p:spPr>
            <a:xfrm>
              <a:off x="4692" y="15"/>
              <a:ext cx="1779" cy="457"/>
            </a:xfrm>
            <a:prstGeom prst="rect">
              <a:avLst/>
            </a:prstGeom>
            <a:noFill/>
          </p:spPr>
          <p:txBody>
            <a:bodyPr wrap="square" rtlCol="0">
              <a:spAutoFit/>
            </a:bodyPr>
            <a:lstStyle/>
            <a:p>
              <a:pPr algn="dist"/>
              <a:r>
                <a:rPr lang="zh-CN" altLang="en-US"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红音乡传</a:t>
              </a:r>
            </a:p>
          </p:txBody>
        </p:sp>
        <p:sp>
          <p:nvSpPr>
            <p:cNvPr id="10" name="文本框 9"/>
            <p:cNvSpPr txBox="1"/>
            <p:nvPr/>
          </p:nvSpPr>
          <p:spPr>
            <a:xfrm>
              <a:off x="4078" y="472"/>
              <a:ext cx="3545" cy="380"/>
            </a:xfrm>
            <a:prstGeom prst="rect">
              <a:avLst/>
            </a:prstGeom>
            <a:noFill/>
          </p:spPr>
          <p:txBody>
            <a:bodyPr wrap="square" rtlCol="0">
              <a:spAutoFit/>
            </a:bodyPr>
            <a:lstStyle/>
            <a:p>
              <a:pPr algn="dist"/>
              <a:r>
                <a:rPr lang="zh-CN" altLang="en-US" sz="1400" b="1" spc="-150" dirty="0">
                  <a:latin typeface="方正姚体" panose="02010601030101010101" pitchFamily="2" charset="-122"/>
                  <a:ea typeface="方正姚体" panose="02010601030101010101" pitchFamily="2" charset="-122"/>
                </a:rPr>
                <a:t>浙江师范大学数计学院红色教育实践团</a:t>
              </a:r>
            </a:p>
          </p:txBody>
        </p:sp>
      </p:grpSp>
      <p:sp>
        <p:nvSpPr>
          <p:cNvPr id="13" name="文本框 12"/>
          <p:cNvSpPr txBox="1"/>
          <p:nvPr/>
        </p:nvSpPr>
        <p:spPr>
          <a:xfrm>
            <a:off x="6540500" y="4055745"/>
            <a:ext cx="4246880" cy="706755"/>
          </a:xfrm>
          <a:prstGeom prst="rect">
            <a:avLst/>
          </a:prstGeom>
          <a:noFill/>
        </p:spPr>
        <p:txBody>
          <a:bodyPr wrap="none" rtlCol="0" anchor="t">
            <a:spAutoFit/>
          </a:bodyPr>
          <a:lstStyle/>
          <a:p>
            <a:pPr algn="r"/>
            <a:r>
              <a:rPr lang="en-US" altLang="zh-CN" sz="4000" dirty="0">
                <a:uFillTx/>
                <a:latin typeface="方正姚体" panose="02010601030101010101" pitchFamily="2" charset="-122"/>
                <a:ea typeface="方正姚体" panose="02010601030101010101" pitchFamily="2" charset="-122"/>
                <a:cs typeface="华文新魏" panose="02010800040101010101" charset="-122"/>
                <a:sym typeface="+mn-ea"/>
              </a:rPr>
              <a:t>——</a:t>
            </a:r>
            <a:r>
              <a:rPr lang="zh-CN" altLang="en-US" sz="4000" dirty="0">
                <a:uFillTx/>
                <a:latin typeface="方正姚体" panose="02010601030101010101" pitchFamily="2" charset="-122"/>
                <a:ea typeface="方正姚体" panose="02010601030101010101" pitchFamily="2" charset="-122"/>
                <a:cs typeface="华文新魏" panose="02010800040101010101" charset="-122"/>
                <a:sym typeface="+mn-ea"/>
              </a:rPr>
              <a:t>兰西区守护神</a:t>
            </a:r>
            <a:endParaRPr lang="zh-CN" altLang="en-US" sz="4000"/>
          </a:p>
        </p:txBody>
      </p:sp>
      <p:sp>
        <p:nvSpPr>
          <p:cNvPr id="11" name="文本框 10"/>
          <p:cNvSpPr txBox="1"/>
          <p:nvPr/>
        </p:nvSpPr>
        <p:spPr>
          <a:xfrm>
            <a:off x="720725" y="2468245"/>
            <a:ext cx="309880" cy="368300"/>
          </a:xfrm>
          <a:prstGeom prst="rect">
            <a:avLst/>
          </a:prstGeom>
          <a:noFill/>
        </p:spPr>
        <p:txBody>
          <a:bodyPr wrap="none" rtlCol="0">
            <a:spAutoFit/>
          </a:bodyPr>
          <a:lstStyle/>
          <a:p>
            <a:endParaRPr lang="zh-CN" altLang="en-US"/>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300"/>
                                        <p:tgtEl>
                                          <p:spTgt spid="20"/>
                                        </p:tgtEl>
                                      </p:cBhvr>
                                    </p:animEffect>
                                    <p:anim calcmode="lin" valueType="num">
                                      <p:cBhvr>
                                        <p:cTn id="8" dur="2300" fill="hold"/>
                                        <p:tgtEl>
                                          <p:spTgt spid="20"/>
                                        </p:tgtEl>
                                        <p:attrNameLst>
                                          <p:attrName>ppt_x</p:attrName>
                                        </p:attrNameLst>
                                      </p:cBhvr>
                                      <p:tavLst>
                                        <p:tav tm="0">
                                          <p:val>
                                            <p:strVal val="#ppt_x"/>
                                          </p:val>
                                        </p:tav>
                                        <p:tav tm="100000">
                                          <p:val>
                                            <p:strVal val="#ppt_x"/>
                                          </p:val>
                                        </p:tav>
                                      </p:tavLst>
                                    </p:anim>
                                    <p:anim calcmode="lin" valueType="num">
                                      <p:cBhvr>
                                        <p:cTn id="9" dur="2300" fill="hold"/>
                                        <p:tgtEl>
                                          <p:spTgt spid="2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300"/>
                                        <p:tgtEl>
                                          <p:spTgt spid="17"/>
                                        </p:tgtEl>
                                      </p:cBhvr>
                                    </p:animEffect>
                                  </p:childTnLst>
                                </p:cTn>
                              </p:par>
                              <p:par>
                                <p:cTn id="13" presetID="42" presetClass="path" presetSubtype="0" accel="57000" decel="12000" fill="hold" nodeType="withEffect">
                                  <p:stCondLst>
                                    <p:cond delay="0"/>
                                  </p:stCondLst>
                                  <p:childTnLst>
                                    <p:animMotion origin="layout" path="M -4.44444E-6 2.59259E-6 L -0.18975 -0.16327 " pathEditMode="relative" rAng="0" ptsTypes="AA">
                                      <p:cBhvr>
                                        <p:cTn id="14" dur="2700" fill="hold"/>
                                        <p:tgtEl>
                                          <p:spTgt spid="22"/>
                                        </p:tgtEl>
                                        <p:attrNameLst>
                                          <p:attrName>ppt_x</p:attrName>
                                          <p:attrName>ppt_y</p:attrName>
                                        </p:attrNameLst>
                                      </p:cBhvr>
                                      <p:rCtr x="-9497" y="-8179"/>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100"/>
                                        <p:tgtEl>
                                          <p:spTgt spid="22"/>
                                        </p:tgtEl>
                                      </p:cBhvr>
                                    </p:animEffect>
                                  </p:childTnLst>
                                </p:cTn>
                              </p:par>
                              <p:par>
                                <p:cTn id="18" presetID="22" presetClass="entr" presetSubtype="8" fill="hold" grpId="0" nodeType="withEffect">
                                  <p:stCondLst>
                                    <p:cond delay="60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100"/>
                                        <p:tgtEl>
                                          <p:spTgt spid="9"/>
                                        </p:tgtEl>
                                      </p:cBhvr>
                                    </p:animEffect>
                                  </p:childTnLst>
                                </p:cTn>
                              </p:par>
                              <p:par>
                                <p:cTn id="21" presetID="22" presetClass="entr" presetSubtype="8" fill="hold" grpId="0" nodeType="withEffect">
                                  <p:stCondLst>
                                    <p:cond delay="110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0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16230" y="276225"/>
            <a:ext cx="3815715" cy="746125"/>
            <a:chOff x="498" y="435"/>
            <a:chExt cx="6009" cy="1175"/>
          </a:xfrm>
        </p:grpSpPr>
        <p:sp>
          <p:nvSpPr>
            <p:cNvPr id="4" name="矩形 3"/>
            <p:cNvSpPr/>
            <p:nvPr/>
          </p:nvSpPr>
          <p:spPr>
            <a:xfrm>
              <a:off x="4232" y="698"/>
              <a:ext cx="488" cy="822"/>
            </a:xfrm>
            <a:prstGeom prst="rect">
              <a:avLst/>
            </a:prstGeom>
            <a:noFill/>
            <a:ln>
              <a:noFill/>
            </a:ln>
          </p:spPr>
          <p:txBody>
            <a:bodyPr wrap="none" rtlCol="0" anchor="t">
              <a:spAutoFit/>
            </a:bodyPr>
            <a:lstStyle/>
            <a:p>
              <a:pPr algn="ctr"/>
              <a:endParaRPr lang="zh-CN" altLang="en-US" sz="2800">
                <a:solidFill>
                  <a:schemeClr val="tx1"/>
                </a:solidFill>
                <a:effectLst/>
              </a:endParaRPr>
            </a:p>
          </p:txBody>
        </p:sp>
        <p:cxnSp>
          <p:nvCxnSpPr>
            <p:cNvPr id="6" name="直接连接符 5"/>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3"/>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5" name="组合 4"/>
          <p:cNvGrpSpPr/>
          <p:nvPr/>
        </p:nvGrpSpPr>
        <p:grpSpPr>
          <a:xfrm>
            <a:off x="670560" y="2995930"/>
            <a:ext cx="6268720" cy="1196975"/>
            <a:chOff x="3229" y="3377"/>
            <a:chExt cx="10819" cy="2444"/>
          </a:xfrm>
        </p:grpSpPr>
        <p:grpSp>
          <p:nvGrpSpPr>
            <p:cNvPr id="2" name="组合 1"/>
            <p:cNvGrpSpPr/>
            <p:nvPr/>
          </p:nvGrpSpPr>
          <p:grpSpPr>
            <a:xfrm>
              <a:off x="6316" y="3513"/>
              <a:ext cx="7732" cy="2172"/>
              <a:chOff x="6316" y="3513"/>
              <a:chExt cx="7732" cy="2172"/>
            </a:xfrm>
          </p:grpSpPr>
          <p:sp>
            <p:nvSpPr>
              <p:cNvPr id="34" name="圆角矩形 33"/>
              <p:cNvSpPr/>
              <p:nvPr/>
            </p:nvSpPr>
            <p:spPr>
              <a:xfrm>
                <a:off x="6316" y="3513"/>
                <a:ext cx="7732" cy="2172"/>
              </a:xfrm>
              <a:prstGeom prst="roundRect">
                <a:avLst/>
              </a:prstGeom>
              <a:solidFill>
                <a:srgbClr val="CF3029">
                  <a:alpha val="0"/>
                </a:srgbClr>
              </a:solidFill>
              <a:ln w="31750" cmpd="sng">
                <a:solidFill>
                  <a:srgbClr val="C432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036" y="3655"/>
                <a:ext cx="291" cy="1890"/>
              </a:xfrm>
              <a:prstGeom prst="rect">
                <a:avLst/>
              </a:prstGeom>
              <a:noFill/>
              <a:ln>
                <a:noFill/>
              </a:ln>
            </p:spPr>
            <p:txBody>
              <a:bodyPr wrap="square" rtlCol="0" anchor="t">
                <a:spAutoFit/>
              </a:bodyPr>
              <a:lstStyle/>
              <a:p>
                <a:pPr algn="ctr"/>
                <a:endParaRPr lang="zh-CN" altLang="en-US" sz="7200" dirty="0">
                  <a:solidFill>
                    <a:srgbClr val="C43229"/>
                  </a:solidFill>
                  <a:effectLst/>
                  <a:latin typeface="华文新魏" panose="02010800040101010101" charset="-122"/>
                  <a:ea typeface="华文新魏" panose="02010800040101010101" charset="-122"/>
                </a:endParaRPr>
              </a:p>
            </p:txBody>
          </p:sp>
        </p:grpSp>
        <p:grpSp>
          <p:nvGrpSpPr>
            <p:cNvPr id="3" name="组合 2"/>
            <p:cNvGrpSpPr/>
            <p:nvPr/>
          </p:nvGrpSpPr>
          <p:grpSpPr>
            <a:xfrm>
              <a:off x="3229" y="3377"/>
              <a:ext cx="2667" cy="2444"/>
              <a:chOff x="2089" y="1069"/>
              <a:chExt cx="2667" cy="2444"/>
            </a:xfrm>
          </p:grpSpPr>
          <p:sp>
            <p:nvSpPr>
              <p:cNvPr id="9" name="五角星 8"/>
              <p:cNvSpPr/>
              <p:nvPr/>
            </p:nvSpPr>
            <p:spPr>
              <a:xfrm>
                <a:off x="2089" y="1069"/>
                <a:ext cx="2667" cy="2444"/>
              </a:xfrm>
              <a:prstGeom prst="star5">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277" y="1885"/>
                <a:ext cx="291" cy="1115"/>
              </a:xfrm>
              <a:prstGeom prst="rect">
                <a:avLst/>
              </a:prstGeom>
              <a:noFill/>
              <a:ln>
                <a:noFill/>
              </a:ln>
            </p:spPr>
            <p:txBody>
              <a:bodyPr wrap="square" rtlCol="0" anchor="t">
                <a:spAutoFit/>
              </a:bodyPr>
              <a:lstStyle/>
              <a:p>
                <a:pPr algn="ctr"/>
                <a:endParaRPr lang="en-US" altLang="zh-CN" sz="4000" dirty="0">
                  <a:solidFill>
                    <a:srgbClr val="C43229"/>
                  </a:solidFill>
                  <a:effectLst/>
                  <a:latin typeface="+mj-ea"/>
                  <a:ea typeface="+mj-ea"/>
                </a:endParaRPr>
              </a:p>
            </p:txBody>
          </p:sp>
        </p:grpSp>
      </p:grpSp>
      <p:sp>
        <p:nvSpPr>
          <p:cNvPr id="10" name="文本框 9"/>
          <p:cNvSpPr txBox="1"/>
          <p:nvPr/>
        </p:nvSpPr>
        <p:spPr>
          <a:xfrm>
            <a:off x="1138555" y="422275"/>
            <a:ext cx="3643630" cy="583565"/>
          </a:xfrm>
          <a:prstGeom prst="rect">
            <a:avLst/>
          </a:prstGeom>
          <a:noFill/>
        </p:spPr>
        <p:txBody>
          <a:bodyPr wrap="square" rtlCol="0">
            <a:spAutoFit/>
          </a:bodyPr>
          <a:lstStyle/>
          <a:p>
            <a:r>
              <a:rPr lang="zh-CN" altLang="en-US" sz="3200" dirty="0">
                <a:latin typeface="+mj-ea"/>
                <a:ea typeface="+mj-ea"/>
              </a:rPr>
              <a:t>张文达同志的身份</a:t>
            </a:r>
          </a:p>
        </p:txBody>
      </p:sp>
      <p:grpSp>
        <p:nvGrpSpPr>
          <p:cNvPr id="12" name="组合 11"/>
          <p:cNvGrpSpPr/>
          <p:nvPr/>
        </p:nvGrpSpPr>
        <p:grpSpPr>
          <a:xfrm>
            <a:off x="699770" y="1360170"/>
            <a:ext cx="6223000" cy="1182370"/>
            <a:chOff x="3229" y="3377"/>
            <a:chExt cx="10819" cy="2444"/>
          </a:xfrm>
        </p:grpSpPr>
        <p:grpSp>
          <p:nvGrpSpPr>
            <p:cNvPr id="14" name="组合 13"/>
            <p:cNvGrpSpPr/>
            <p:nvPr/>
          </p:nvGrpSpPr>
          <p:grpSpPr>
            <a:xfrm>
              <a:off x="6316" y="3513"/>
              <a:ext cx="7732" cy="2172"/>
              <a:chOff x="6316" y="3513"/>
              <a:chExt cx="7732" cy="2172"/>
            </a:xfrm>
          </p:grpSpPr>
          <p:sp>
            <p:nvSpPr>
              <p:cNvPr id="17" name="圆角矩形 16"/>
              <p:cNvSpPr/>
              <p:nvPr/>
            </p:nvSpPr>
            <p:spPr>
              <a:xfrm>
                <a:off x="6316" y="3513"/>
                <a:ext cx="7732" cy="2172"/>
              </a:xfrm>
              <a:prstGeom prst="roundRect">
                <a:avLst/>
              </a:prstGeom>
              <a:solidFill>
                <a:srgbClr val="CF3029">
                  <a:alpha val="0"/>
                </a:srgbClr>
              </a:solidFill>
              <a:ln w="31750" cmpd="sng">
                <a:solidFill>
                  <a:srgbClr val="C432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036" y="3655"/>
                <a:ext cx="291" cy="1890"/>
              </a:xfrm>
              <a:prstGeom prst="rect">
                <a:avLst/>
              </a:prstGeom>
              <a:noFill/>
              <a:ln>
                <a:noFill/>
              </a:ln>
            </p:spPr>
            <p:txBody>
              <a:bodyPr wrap="square" rtlCol="0" anchor="t">
                <a:spAutoFit/>
              </a:bodyPr>
              <a:lstStyle/>
              <a:p>
                <a:pPr algn="ctr"/>
                <a:endParaRPr lang="zh-CN" altLang="en-US" sz="7200" dirty="0">
                  <a:solidFill>
                    <a:srgbClr val="C43229"/>
                  </a:solidFill>
                  <a:effectLst/>
                  <a:latin typeface="华文新魏" panose="02010800040101010101" charset="-122"/>
                  <a:ea typeface="华文新魏" panose="02010800040101010101" charset="-122"/>
                </a:endParaRPr>
              </a:p>
            </p:txBody>
          </p:sp>
        </p:grpSp>
        <p:grpSp>
          <p:nvGrpSpPr>
            <p:cNvPr id="19" name="组合 18"/>
            <p:cNvGrpSpPr/>
            <p:nvPr/>
          </p:nvGrpSpPr>
          <p:grpSpPr>
            <a:xfrm>
              <a:off x="3229" y="3377"/>
              <a:ext cx="2667" cy="2444"/>
              <a:chOff x="2089" y="1069"/>
              <a:chExt cx="2667" cy="2444"/>
            </a:xfrm>
          </p:grpSpPr>
          <p:sp>
            <p:nvSpPr>
              <p:cNvPr id="21" name="五角星 20"/>
              <p:cNvSpPr/>
              <p:nvPr/>
            </p:nvSpPr>
            <p:spPr>
              <a:xfrm>
                <a:off x="2089" y="1069"/>
                <a:ext cx="2667" cy="2444"/>
              </a:xfrm>
              <a:prstGeom prst="star5">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277" y="1885"/>
                <a:ext cx="291" cy="1115"/>
              </a:xfrm>
              <a:prstGeom prst="rect">
                <a:avLst/>
              </a:prstGeom>
              <a:noFill/>
              <a:ln>
                <a:noFill/>
              </a:ln>
            </p:spPr>
            <p:txBody>
              <a:bodyPr wrap="square" rtlCol="0" anchor="t">
                <a:spAutoFit/>
              </a:bodyPr>
              <a:lstStyle/>
              <a:p>
                <a:pPr algn="ctr"/>
                <a:endParaRPr lang="en-US" altLang="zh-CN" sz="4000" dirty="0">
                  <a:solidFill>
                    <a:srgbClr val="C43229"/>
                  </a:solidFill>
                  <a:effectLst/>
                  <a:latin typeface="+mj-ea"/>
                  <a:ea typeface="+mj-ea"/>
                </a:endParaRPr>
              </a:p>
            </p:txBody>
          </p:sp>
        </p:grpSp>
      </p:grpSp>
      <p:grpSp>
        <p:nvGrpSpPr>
          <p:cNvPr id="24" name="组合 23"/>
          <p:cNvGrpSpPr/>
          <p:nvPr/>
        </p:nvGrpSpPr>
        <p:grpSpPr>
          <a:xfrm>
            <a:off x="684530" y="4708525"/>
            <a:ext cx="6275705" cy="1169035"/>
            <a:chOff x="3229" y="3377"/>
            <a:chExt cx="10819" cy="2444"/>
          </a:xfrm>
        </p:grpSpPr>
        <p:grpSp>
          <p:nvGrpSpPr>
            <p:cNvPr id="25" name="组合 24"/>
            <p:cNvGrpSpPr/>
            <p:nvPr/>
          </p:nvGrpSpPr>
          <p:grpSpPr>
            <a:xfrm>
              <a:off x="6316" y="3513"/>
              <a:ext cx="7732" cy="2172"/>
              <a:chOff x="6316" y="3513"/>
              <a:chExt cx="7732" cy="2172"/>
            </a:xfrm>
          </p:grpSpPr>
          <p:sp>
            <p:nvSpPr>
              <p:cNvPr id="26" name="圆角矩形 25"/>
              <p:cNvSpPr/>
              <p:nvPr/>
            </p:nvSpPr>
            <p:spPr>
              <a:xfrm>
                <a:off x="6316" y="3513"/>
                <a:ext cx="7732" cy="2172"/>
              </a:xfrm>
              <a:prstGeom prst="roundRect">
                <a:avLst/>
              </a:prstGeom>
              <a:solidFill>
                <a:srgbClr val="CF3029">
                  <a:alpha val="0"/>
                </a:srgbClr>
              </a:solidFill>
              <a:ln w="31750" cmpd="sng">
                <a:solidFill>
                  <a:srgbClr val="C432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036" y="3655"/>
                <a:ext cx="291" cy="1890"/>
              </a:xfrm>
              <a:prstGeom prst="rect">
                <a:avLst/>
              </a:prstGeom>
              <a:noFill/>
              <a:ln>
                <a:noFill/>
              </a:ln>
            </p:spPr>
            <p:txBody>
              <a:bodyPr wrap="square" rtlCol="0" anchor="t">
                <a:spAutoFit/>
              </a:bodyPr>
              <a:lstStyle/>
              <a:p>
                <a:pPr algn="ctr"/>
                <a:endParaRPr lang="zh-CN" altLang="en-US" sz="7200" dirty="0">
                  <a:solidFill>
                    <a:srgbClr val="C43229"/>
                  </a:solidFill>
                  <a:effectLst/>
                  <a:latin typeface="华文新魏" panose="02010800040101010101" charset="-122"/>
                  <a:ea typeface="华文新魏" panose="02010800040101010101" charset="-122"/>
                </a:endParaRPr>
              </a:p>
            </p:txBody>
          </p:sp>
        </p:grpSp>
        <p:grpSp>
          <p:nvGrpSpPr>
            <p:cNvPr id="29" name="组合 28"/>
            <p:cNvGrpSpPr/>
            <p:nvPr/>
          </p:nvGrpSpPr>
          <p:grpSpPr>
            <a:xfrm>
              <a:off x="3229" y="3377"/>
              <a:ext cx="2667" cy="2444"/>
              <a:chOff x="2089" y="1069"/>
              <a:chExt cx="2667" cy="2444"/>
            </a:xfrm>
          </p:grpSpPr>
          <p:sp>
            <p:nvSpPr>
              <p:cNvPr id="31" name="五角星 30"/>
              <p:cNvSpPr/>
              <p:nvPr/>
            </p:nvSpPr>
            <p:spPr>
              <a:xfrm>
                <a:off x="2089" y="1069"/>
                <a:ext cx="2667" cy="2444"/>
              </a:xfrm>
              <a:prstGeom prst="star5">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277" y="1885"/>
                <a:ext cx="291" cy="1115"/>
              </a:xfrm>
              <a:prstGeom prst="rect">
                <a:avLst/>
              </a:prstGeom>
              <a:noFill/>
              <a:ln>
                <a:noFill/>
              </a:ln>
            </p:spPr>
            <p:txBody>
              <a:bodyPr wrap="square" rtlCol="0" anchor="t">
                <a:spAutoFit/>
              </a:bodyPr>
              <a:lstStyle/>
              <a:p>
                <a:pPr algn="ctr"/>
                <a:endParaRPr lang="en-US" altLang="zh-CN" sz="4000" dirty="0">
                  <a:solidFill>
                    <a:srgbClr val="C43229"/>
                  </a:solidFill>
                  <a:effectLst/>
                  <a:latin typeface="+mj-ea"/>
                  <a:ea typeface="+mj-ea"/>
                </a:endParaRPr>
              </a:p>
            </p:txBody>
          </p:sp>
        </p:grpSp>
      </p:grpSp>
      <p:pic>
        <p:nvPicPr>
          <p:cNvPr id="101" name="图片 100"/>
          <p:cNvPicPr/>
          <p:nvPr/>
        </p:nvPicPr>
        <p:blipFill>
          <a:blip r:embed="rId4">
            <a:clrChange>
              <a:clrFrom>
                <a:srgbClr val="FFFFFF">
                  <a:alpha val="100000"/>
                </a:srgbClr>
              </a:clrFrom>
              <a:clrTo>
                <a:srgbClr val="FFFFFF">
                  <a:alpha val="100000"/>
                  <a:alpha val="0"/>
                </a:srgbClr>
              </a:clrTo>
            </a:clrChange>
          </a:blip>
          <a:stretch>
            <a:fillRect/>
          </a:stretch>
        </p:blipFill>
        <p:spPr>
          <a:xfrm>
            <a:off x="8275320" y="76835"/>
            <a:ext cx="2973070" cy="2621915"/>
          </a:xfrm>
          <a:prstGeom prst="rect">
            <a:avLst/>
          </a:prstGeom>
          <a:noFill/>
          <a:ln w="9525">
            <a:noFill/>
          </a:ln>
        </p:spPr>
      </p:pic>
      <p:pic>
        <p:nvPicPr>
          <p:cNvPr id="103" name="图片 102"/>
          <p:cNvPicPr/>
          <p:nvPr/>
        </p:nvPicPr>
        <p:blipFill>
          <a:blip r:embed="rId5">
            <a:clrChange>
              <a:clrFrom>
                <a:srgbClr val="FDE2C7">
                  <a:alpha val="100000"/>
                </a:srgbClr>
              </a:clrFrom>
              <a:clrTo>
                <a:srgbClr val="FDE2C7">
                  <a:alpha val="100000"/>
                  <a:alpha val="0"/>
                </a:srgbClr>
              </a:clrTo>
            </a:clrChange>
          </a:blip>
          <a:srcRect l="8202" t="35130" r="75184" b="35479"/>
          <a:stretch>
            <a:fillRect/>
          </a:stretch>
        </p:blipFill>
        <p:spPr>
          <a:xfrm>
            <a:off x="9097645" y="4657090"/>
            <a:ext cx="1913890" cy="1729740"/>
          </a:xfrm>
          <a:prstGeom prst="rect">
            <a:avLst/>
          </a:prstGeom>
          <a:noFill/>
          <a:ln w="9525">
            <a:noFill/>
          </a:ln>
        </p:spPr>
      </p:pic>
      <p:sp>
        <p:nvSpPr>
          <p:cNvPr id="7" name="文本框 6"/>
          <p:cNvSpPr txBox="1"/>
          <p:nvPr/>
        </p:nvSpPr>
        <p:spPr>
          <a:xfrm>
            <a:off x="3529965" y="1633220"/>
            <a:ext cx="2339340" cy="645160"/>
          </a:xfrm>
          <a:prstGeom prst="rect">
            <a:avLst/>
          </a:prstGeom>
          <a:noFill/>
        </p:spPr>
        <p:txBody>
          <a:bodyPr wrap="square" rtlCol="0">
            <a:spAutoFit/>
          </a:bodyPr>
          <a:lstStyle/>
          <a:p>
            <a:pPr algn="ctr"/>
            <a:r>
              <a:rPr lang="zh-CN" altLang="en-US" sz="3600">
                <a:latin typeface="楷体" panose="02010609060101010101" charset="-122"/>
                <a:ea typeface="楷体" panose="02010609060101010101" charset="-122"/>
              </a:rPr>
              <a:t>农民</a:t>
            </a:r>
            <a:endParaRPr lang="zh-CN" altLang="en-US" sz="4000">
              <a:latin typeface="楷体" panose="02010609060101010101" charset="-122"/>
              <a:ea typeface="楷体" panose="02010609060101010101" charset="-122"/>
            </a:endParaRPr>
          </a:p>
        </p:txBody>
      </p:sp>
      <p:sp>
        <p:nvSpPr>
          <p:cNvPr id="8" name="文本框 7"/>
          <p:cNvSpPr txBox="1"/>
          <p:nvPr/>
        </p:nvSpPr>
        <p:spPr>
          <a:xfrm>
            <a:off x="2997200" y="3309620"/>
            <a:ext cx="3190240" cy="583565"/>
          </a:xfrm>
          <a:prstGeom prst="rect">
            <a:avLst/>
          </a:prstGeom>
          <a:noFill/>
        </p:spPr>
        <p:txBody>
          <a:bodyPr wrap="square" rtlCol="0">
            <a:spAutoFit/>
          </a:bodyPr>
          <a:lstStyle/>
          <a:p>
            <a:pPr algn="ctr"/>
            <a:r>
              <a:rPr lang="zh-CN" altLang="en-US" sz="3200">
                <a:latin typeface="楷体" panose="02010609060101010101" charset="-122"/>
                <a:ea typeface="楷体" panose="02010609060101010101" charset="-122"/>
              </a:rPr>
              <a:t>中国共产党党员</a:t>
            </a:r>
          </a:p>
        </p:txBody>
      </p:sp>
      <p:sp>
        <p:nvSpPr>
          <p:cNvPr id="11" name="文本框 10"/>
          <p:cNvSpPr txBox="1"/>
          <p:nvPr/>
        </p:nvSpPr>
        <p:spPr>
          <a:xfrm>
            <a:off x="2475230" y="4726305"/>
            <a:ext cx="4485640" cy="1076325"/>
          </a:xfrm>
          <a:prstGeom prst="rect">
            <a:avLst/>
          </a:prstGeom>
          <a:noFill/>
        </p:spPr>
        <p:txBody>
          <a:bodyPr wrap="square" rtlCol="0">
            <a:spAutoFit/>
          </a:bodyPr>
          <a:lstStyle/>
          <a:p>
            <a:pPr algn="ctr"/>
            <a:r>
              <a:rPr lang="zh-CN" altLang="en-US" sz="3200">
                <a:latin typeface="楷体" panose="02010609060101010101" charset="-122"/>
                <a:ea typeface="楷体" panose="02010609060101010101" charset="-122"/>
              </a:rPr>
              <a:t>加入新四军、抗日游击队成为了一名战士</a:t>
            </a:r>
          </a:p>
        </p:txBody>
      </p:sp>
      <p:pic>
        <p:nvPicPr>
          <p:cNvPr id="13" name="图片 12"/>
          <p:cNvPicPr/>
          <p:nvPr/>
        </p:nvPicPr>
        <p:blipFill>
          <a:blip r:embed="rId6">
            <a:clrChange>
              <a:clrFrom>
                <a:srgbClr val="F0F0F0">
                  <a:alpha val="100000"/>
                </a:srgbClr>
              </a:clrFrom>
              <a:clrTo>
                <a:srgbClr val="F0F0F0">
                  <a:alpha val="100000"/>
                  <a:alpha val="0"/>
                </a:srgbClr>
              </a:clrTo>
            </a:clrChange>
          </a:blip>
          <a:stretch>
            <a:fillRect/>
          </a:stretch>
        </p:blipFill>
        <p:spPr>
          <a:xfrm>
            <a:off x="8606790" y="2472055"/>
            <a:ext cx="2458720" cy="236918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dissolve">
                                      <p:cBhvr>
                                        <p:cTn id="13" dur="500"/>
                                        <p:tgtEl>
                                          <p:spTgt spid="10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par>
                                <p:cTn id="33" presetID="9" presetClass="entr" presetSubtype="0" fill="hold" nodeType="with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dissolve">
                                      <p:cBhvr>
                                        <p:cTn id="3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16230" y="276225"/>
            <a:ext cx="3815715" cy="746125"/>
            <a:chOff x="498" y="435"/>
            <a:chExt cx="6009" cy="1175"/>
          </a:xfrm>
        </p:grpSpPr>
        <p:sp>
          <p:nvSpPr>
            <p:cNvPr id="4" name="矩形 3"/>
            <p:cNvSpPr/>
            <p:nvPr/>
          </p:nvSpPr>
          <p:spPr>
            <a:xfrm>
              <a:off x="4232" y="698"/>
              <a:ext cx="488" cy="822"/>
            </a:xfrm>
            <a:prstGeom prst="rect">
              <a:avLst/>
            </a:prstGeom>
            <a:noFill/>
            <a:ln>
              <a:noFill/>
            </a:ln>
          </p:spPr>
          <p:txBody>
            <a:bodyPr wrap="none" rtlCol="0" anchor="t">
              <a:spAutoFit/>
            </a:bodyPr>
            <a:lstStyle/>
            <a:p>
              <a:pPr algn="ctr"/>
              <a:endParaRPr lang="zh-CN" altLang="en-US" sz="2800">
                <a:solidFill>
                  <a:schemeClr val="tx1"/>
                </a:solidFill>
                <a:effectLst/>
              </a:endParaRPr>
            </a:p>
          </p:txBody>
        </p:sp>
        <p:cxnSp>
          <p:nvCxnSpPr>
            <p:cNvPr id="6" name="直接连接符 5"/>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3"/>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5" name="组合 4"/>
          <p:cNvGrpSpPr/>
          <p:nvPr/>
        </p:nvGrpSpPr>
        <p:grpSpPr>
          <a:xfrm>
            <a:off x="1812925" y="1248826"/>
            <a:ext cx="7969250" cy="1196975"/>
            <a:chOff x="3229" y="3377"/>
            <a:chExt cx="10819" cy="2444"/>
          </a:xfrm>
        </p:grpSpPr>
        <p:grpSp>
          <p:nvGrpSpPr>
            <p:cNvPr id="2" name="组合 1"/>
            <p:cNvGrpSpPr/>
            <p:nvPr/>
          </p:nvGrpSpPr>
          <p:grpSpPr>
            <a:xfrm>
              <a:off x="6316" y="3513"/>
              <a:ext cx="7732" cy="2172"/>
              <a:chOff x="6316" y="3513"/>
              <a:chExt cx="7732" cy="2172"/>
            </a:xfrm>
          </p:grpSpPr>
          <p:sp>
            <p:nvSpPr>
              <p:cNvPr id="34" name="圆角矩形 33"/>
              <p:cNvSpPr/>
              <p:nvPr/>
            </p:nvSpPr>
            <p:spPr>
              <a:xfrm>
                <a:off x="6316" y="3513"/>
                <a:ext cx="7732" cy="2172"/>
              </a:xfrm>
              <a:prstGeom prst="roundRect">
                <a:avLst/>
              </a:prstGeom>
              <a:solidFill>
                <a:srgbClr val="CF3029">
                  <a:alpha val="0"/>
                </a:srgbClr>
              </a:solidFill>
              <a:ln w="31750" cmpd="sng">
                <a:solidFill>
                  <a:srgbClr val="C432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036" y="3655"/>
                <a:ext cx="291" cy="1890"/>
              </a:xfrm>
              <a:prstGeom prst="rect">
                <a:avLst/>
              </a:prstGeom>
              <a:noFill/>
              <a:ln>
                <a:noFill/>
              </a:ln>
            </p:spPr>
            <p:txBody>
              <a:bodyPr wrap="square" rtlCol="0" anchor="t">
                <a:spAutoFit/>
              </a:bodyPr>
              <a:lstStyle/>
              <a:p>
                <a:pPr algn="ctr"/>
                <a:endParaRPr lang="zh-CN" altLang="en-US" sz="7200" dirty="0">
                  <a:solidFill>
                    <a:srgbClr val="C43229"/>
                  </a:solidFill>
                  <a:effectLst/>
                  <a:latin typeface="华文新魏" panose="02010800040101010101" charset="-122"/>
                  <a:ea typeface="华文新魏" panose="02010800040101010101" charset="-122"/>
                </a:endParaRPr>
              </a:p>
            </p:txBody>
          </p:sp>
        </p:grpSp>
        <p:grpSp>
          <p:nvGrpSpPr>
            <p:cNvPr id="3" name="组合 2"/>
            <p:cNvGrpSpPr/>
            <p:nvPr/>
          </p:nvGrpSpPr>
          <p:grpSpPr>
            <a:xfrm>
              <a:off x="3229" y="3377"/>
              <a:ext cx="2667" cy="2444"/>
              <a:chOff x="2089" y="1069"/>
              <a:chExt cx="2667" cy="2444"/>
            </a:xfrm>
          </p:grpSpPr>
          <p:sp>
            <p:nvSpPr>
              <p:cNvPr id="9" name="五角星 8"/>
              <p:cNvSpPr/>
              <p:nvPr/>
            </p:nvSpPr>
            <p:spPr>
              <a:xfrm>
                <a:off x="2089" y="1069"/>
                <a:ext cx="2667" cy="2444"/>
              </a:xfrm>
              <a:prstGeom prst="star5">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277" y="1885"/>
                <a:ext cx="291" cy="1115"/>
              </a:xfrm>
              <a:prstGeom prst="rect">
                <a:avLst/>
              </a:prstGeom>
              <a:noFill/>
              <a:ln>
                <a:noFill/>
              </a:ln>
            </p:spPr>
            <p:txBody>
              <a:bodyPr wrap="square" rtlCol="0" anchor="t">
                <a:spAutoFit/>
              </a:bodyPr>
              <a:lstStyle/>
              <a:p>
                <a:pPr algn="ctr"/>
                <a:endParaRPr lang="en-US" altLang="zh-CN" sz="4000" dirty="0">
                  <a:solidFill>
                    <a:srgbClr val="C43229"/>
                  </a:solidFill>
                  <a:effectLst/>
                  <a:latin typeface="+mj-ea"/>
                  <a:ea typeface="+mj-ea"/>
                </a:endParaRPr>
              </a:p>
            </p:txBody>
          </p:sp>
        </p:grpSp>
      </p:grpSp>
      <p:sp>
        <p:nvSpPr>
          <p:cNvPr id="10" name="文本框 9"/>
          <p:cNvSpPr txBox="1"/>
          <p:nvPr/>
        </p:nvSpPr>
        <p:spPr>
          <a:xfrm>
            <a:off x="1062355" y="401955"/>
            <a:ext cx="3643630" cy="58356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张文达同志的身份</a:t>
            </a:r>
          </a:p>
        </p:txBody>
      </p:sp>
      <p:sp>
        <p:nvSpPr>
          <p:cNvPr id="11" name="文本框 10"/>
          <p:cNvSpPr txBox="1"/>
          <p:nvPr/>
        </p:nvSpPr>
        <p:spPr>
          <a:xfrm>
            <a:off x="5399147" y="1477201"/>
            <a:ext cx="2855595" cy="645160"/>
          </a:xfrm>
          <a:prstGeom prst="rect">
            <a:avLst/>
          </a:prstGeom>
          <a:noFill/>
        </p:spPr>
        <p:txBody>
          <a:bodyPr wrap="square" rtlCol="0">
            <a:spAutoFit/>
          </a:bodyPr>
          <a:lstStyle/>
          <a:p>
            <a:r>
              <a:rPr lang="zh-CN" altLang="en-US" sz="3600" b="1" dirty="0">
                <a:latin typeface="楷体" panose="02010609060101010101" charset="-122"/>
                <a:ea typeface="楷体" panose="02010609060101010101" charset="-122"/>
                <a:cs typeface="楷体" panose="02010609060101010101" charset="-122"/>
              </a:rPr>
              <a:t>烈士</a:t>
            </a:r>
            <a:r>
              <a:rPr lang="en-US" altLang="zh-CN" sz="3600" b="1" dirty="0">
                <a:latin typeface="楷体" panose="02010609060101010101" charset="-122"/>
                <a:ea typeface="楷体" panose="02010609060101010101" charset="-122"/>
                <a:cs typeface="楷体" panose="02010609060101010101" charset="-122"/>
              </a:rPr>
              <a:t> </a:t>
            </a:r>
            <a:r>
              <a:rPr lang="zh-CN" altLang="en-US" sz="3600" b="1" dirty="0">
                <a:latin typeface="楷体" panose="02010609060101010101" charset="-122"/>
                <a:ea typeface="楷体" panose="02010609060101010101" charset="-122"/>
                <a:cs typeface="楷体" panose="02010609060101010101" charset="-122"/>
              </a:rPr>
              <a:t>张文达</a:t>
            </a:r>
          </a:p>
        </p:txBody>
      </p:sp>
      <p:sp>
        <p:nvSpPr>
          <p:cNvPr id="13" name="文本框 12"/>
          <p:cNvSpPr txBox="1"/>
          <p:nvPr/>
        </p:nvSpPr>
        <p:spPr>
          <a:xfrm>
            <a:off x="1343476" y="3111156"/>
            <a:ext cx="4867910" cy="2616101"/>
          </a:xfrm>
          <a:prstGeom prst="rect">
            <a:avLst/>
          </a:prstGeom>
          <a:noFill/>
        </p:spPr>
        <p:txBody>
          <a:bodyPr wrap="square" rtlCol="0">
            <a:spAutoFit/>
          </a:bodyPr>
          <a:lstStyle/>
          <a:p>
            <a:r>
              <a:rPr lang="zh-CN" altLang="en-US" sz="3600" dirty="0">
                <a:latin typeface="楷体" panose="02010609060101010101" charset="-122"/>
                <a:ea typeface="楷体" panose="02010609060101010101" charset="-122"/>
              </a:rPr>
              <a:t>烈士</a:t>
            </a:r>
            <a:r>
              <a:rPr lang="zh-CN" altLang="en-US" sz="3200" dirty="0">
                <a:latin typeface="楷体" panose="02010609060101010101" charset="-122"/>
                <a:ea typeface="楷体" panose="02010609060101010101" charset="-122"/>
              </a:rPr>
              <a:t>就是指那些在革命斗争、保卫祖国、社会主义现代化建设事业中以及为争取大多数人的合法正当利益而壮烈牺牲的人员。</a:t>
            </a:r>
          </a:p>
        </p:txBody>
      </p:sp>
      <p:pic>
        <p:nvPicPr>
          <p:cNvPr id="36" name="图片 35">
            <a:extLst>
              <a:ext uri="{FF2B5EF4-FFF2-40B4-BE49-F238E27FC236}">
                <a16:creationId xmlns:a16="http://schemas.microsoft.com/office/drawing/2014/main" id="{EBA11F55-7B57-6A8D-C950-800C7859148A}"/>
              </a:ext>
            </a:extLst>
          </p:cNvPr>
          <p:cNvPicPr/>
          <p:nvPr/>
        </p:nvPicPr>
        <p:blipFill>
          <a:blip r:embed="rId4">
            <a:clrChange>
              <a:clrFrom>
                <a:srgbClr val="FDE2C7">
                  <a:alpha val="100000"/>
                </a:srgbClr>
              </a:clrFrom>
              <a:clrTo>
                <a:srgbClr val="FDE2C7">
                  <a:alpha val="100000"/>
                  <a:alpha val="0"/>
                </a:srgbClr>
              </a:clrTo>
            </a:clrChange>
          </a:blip>
          <a:srcRect l="8202" t="35130" r="75184" b="35479"/>
          <a:stretch>
            <a:fillRect/>
          </a:stretch>
        </p:blipFill>
        <p:spPr>
          <a:xfrm>
            <a:off x="8963025" y="4478808"/>
            <a:ext cx="2048510" cy="1908022"/>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5" y="-375285"/>
            <a:ext cx="12192635" cy="7243445"/>
            <a:chOff x="0" y="-607"/>
            <a:chExt cx="19201" cy="11407"/>
          </a:xfrm>
        </p:grpSpPr>
        <p:pic>
          <p:nvPicPr>
            <p:cNvPr id="16" name="图片 15" descr="东南门"/>
            <p:cNvPicPr>
              <a:picLocks noChangeAspect="1"/>
            </p:cNvPicPr>
            <p:nvPr/>
          </p:nvPicPr>
          <p:blipFill>
            <a:blip r:embed="rId3"/>
            <a:stretch>
              <a:fillRect/>
            </a:stretch>
          </p:blipFill>
          <p:spPr>
            <a:xfrm>
              <a:off x="235" y="8097"/>
              <a:ext cx="5604" cy="2703"/>
            </a:xfrm>
            <a:prstGeom prst="rect">
              <a:avLst/>
            </a:prstGeom>
          </p:spPr>
        </p:pic>
        <p:pic>
          <p:nvPicPr>
            <p:cNvPr id="36" name="图片 35" descr="校标"/>
            <p:cNvPicPr>
              <a:picLocks noChangeAspect="1"/>
            </p:cNvPicPr>
            <p:nvPr/>
          </p:nvPicPr>
          <p:blipFill>
            <a:blip r:embed="rId4"/>
            <a:stretch>
              <a:fillRect/>
            </a:stretch>
          </p:blipFill>
          <p:spPr>
            <a:xfrm>
              <a:off x="13826" y="-607"/>
              <a:ext cx="5375" cy="3801"/>
            </a:xfrm>
            <a:prstGeom prst="rect">
              <a:avLst/>
            </a:prstGeom>
          </p:spPr>
        </p:pic>
        <p:sp>
          <p:nvSpPr>
            <p:cNvPr id="37" name="矩形 36"/>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3815715" cy="746125"/>
            <a:chOff x="498" y="435"/>
            <a:chExt cx="6009" cy="1175"/>
          </a:xfrm>
        </p:grpSpPr>
        <p:sp>
          <p:nvSpPr>
            <p:cNvPr id="18" name="矩形 17"/>
            <p:cNvSpPr/>
            <p:nvPr/>
          </p:nvSpPr>
          <p:spPr>
            <a:xfrm>
              <a:off x="2618" y="611"/>
              <a:ext cx="3017" cy="921"/>
            </a:xfrm>
            <a:prstGeom prst="rect">
              <a:avLst/>
            </a:prstGeom>
            <a:noFill/>
            <a:ln>
              <a:noFill/>
            </a:ln>
          </p:spPr>
          <p:txBody>
            <a:bodyPr wrap="none" rtlCol="0" anchor="t">
              <a:spAutoFit/>
            </a:bodyPr>
            <a:lstStyle/>
            <a:p>
              <a:pPr algn="ctr"/>
              <a:r>
                <a:rPr lang="zh-CN" altLang="en-US" sz="3200" dirty="0"/>
                <a:t>重回</a:t>
              </a:r>
              <a:r>
                <a:rPr lang="en-US" altLang="zh-CN" sz="3200" dirty="0"/>
                <a:t>1945</a:t>
              </a:r>
              <a:endParaRPr lang="zh-CN" altLang="en-US" sz="3200" dirty="0">
                <a:solidFill>
                  <a:schemeClr val="tx1"/>
                </a:solidFill>
                <a:effectLst/>
              </a:endParaRPr>
            </a:p>
          </p:txBody>
        </p:sp>
        <p:cxnSp>
          <p:nvCxnSpPr>
            <p:cNvPr id="19" name="直接连接符 18"/>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31" name="组合 30"/>
          <p:cNvGrpSpPr/>
          <p:nvPr/>
        </p:nvGrpSpPr>
        <p:grpSpPr>
          <a:xfrm>
            <a:off x="1027909" y="1358111"/>
            <a:ext cx="10732135" cy="3887228"/>
            <a:chOff x="1301859" y="1791035"/>
            <a:chExt cx="9555937" cy="3461204"/>
          </a:xfrm>
        </p:grpSpPr>
        <p:sp>
          <p:nvSpPr>
            <p:cNvPr id="3" name="Freeform 12"/>
            <p:cNvSpPr/>
            <p:nvPr/>
          </p:nvSpPr>
          <p:spPr bwMode="auto">
            <a:xfrm>
              <a:off x="3851327" y="1922774"/>
              <a:ext cx="767942" cy="3329465"/>
            </a:xfrm>
            <a:custGeom>
              <a:avLst/>
              <a:gdLst>
                <a:gd name="T0" fmla="*/ 3 w 1144"/>
                <a:gd name="T1" fmla="*/ 0 h 4955"/>
                <a:gd name="T2" fmla="*/ 1144 w 1144"/>
                <a:gd name="T3" fmla="*/ 2476 h 4955"/>
                <a:gd name="T4" fmla="*/ 0 w 1144"/>
                <a:gd name="T5" fmla="*/ 4955 h 4955"/>
              </a:gdLst>
              <a:ahLst/>
              <a:cxnLst>
                <a:cxn ang="0">
                  <a:pos x="T0" y="T1"/>
                </a:cxn>
                <a:cxn ang="0">
                  <a:pos x="T2" y="T3"/>
                </a:cxn>
                <a:cxn ang="0">
                  <a:pos x="T4" y="T5"/>
                </a:cxn>
              </a:cxnLst>
              <a:rect l="0" t="0" r="r" b="b"/>
              <a:pathLst>
                <a:path w="1144" h="4955">
                  <a:moveTo>
                    <a:pt x="3" y="0"/>
                  </a:moveTo>
                  <a:cubicBezTo>
                    <a:pt x="702" y="597"/>
                    <a:pt x="1144" y="1485"/>
                    <a:pt x="1144" y="2476"/>
                  </a:cubicBezTo>
                  <a:cubicBezTo>
                    <a:pt x="1144" y="3469"/>
                    <a:pt x="700" y="4358"/>
                    <a:pt x="0" y="4955"/>
                  </a:cubicBezTo>
                </a:path>
              </a:pathLst>
            </a:custGeom>
            <a:noFill/>
            <a:ln w="6350" cap="flat">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4" name="矩形 3"/>
            <p:cNvSpPr/>
            <p:nvPr/>
          </p:nvSpPr>
          <p:spPr>
            <a:xfrm>
              <a:off x="4783067" y="1791035"/>
              <a:ext cx="6074729" cy="3095601"/>
            </a:xfrm>
            <a:prstGeom prst="rect">
              <a:avLst/>
            </a:prstGeom>
          </p:spPr>
          <p:txBody>
            <a:bodyPr wrap="square">
              <a:spAutoFit/>
            </a:bodyPr>
            <a:lstStyle/>
            <a:p>
              <a:pPr algn="just" eaLnBrk="1"/>
              <a:r>
                <a:rPr lang="zh-CN" altLang="en-US" sz="4000" dirty="0">
                  <a:solidFill>
                    <a:schemeClr val="tx1">
                      <a:lumMod val="75000"/>
                      <a:lumOff val="25000"/>
                    </a:schemeClr>
                  </a:solidFill>
                  <a:latin typeface="华文新魏" panose="02010800040101010101" charset="-122"/>
                  <a:ea typeface="华文新魏" panose="02010800040101010101" charset="-122"/>
                  <a:cs typeface="微软雅黑" panose="020B0503020204020204" pitchFamily="34" charset="-122"/>
                </a:rPr>
                <a:t>演员：</a:t>
              </a:r>
            </a:p>
            <a:p>
              <a:pPr algn="just" eaLnBrk="1"/>
              <a:r>
                <a:rPr lang="zh-CN" altLang="en-US" sz="3600" dirty="0">
                  <a:solidFill>
                    <a:schemeClr val="tx1">
                      <a:lumMod val="75000"/>
                      <a:lumOff val="25000"/>
                    </a:schemeClr>
                  </a:solidFill>
                  <a:latin typeface="华文新魏" panose="02010800040101010101" charset="-122"/>
                  <a:ea typeface="华文新魏" panose="02010800040101010101" charset="-122"/>
                  <a:cs typeface="微软雅黑" panose="020B0503020204020204" pitchFamily="34" charset="-122"/>
                </a:rPr>
                <a:t>张文达（男），国民党A（男），国民党B（男），</a:t>
              </a:r>
            </a:p>
            <a:p>
              <a:pPr algn="just" eaLnBrk="1"/>
              <a:r>
                <a:rPr lang="zh-CN" altLang="en-US" sz="3600" dirty="0">
                  <a:solidFill>
                    <a:schemeClr val="tx1">
                      <a:lumMod val="75000"/>
                      <a:lumOff val="25000"/>
                    </a:schemeClr>
                  </a:solidFill>
                  <a:latin typeface="华文新魏" panose="02010800040101010101" charset="-122"/>
                  <a:ea typeface="华文新魏" panose="02010800040101010101" charset="-122"/>
                  <a:cs typeface="微软雅黑" panose="020B0503020204020204" pitchFamily="34" charset="-122"/>
                </a:rPr>
                <a:t>村民A，村民B，村民C，村民D</a:t>
              </a:r>
            </a:p>
            <a:p>
              <a:pPr algn="just" eaLnBrk="1"/>
              <a:r>
                <a:rPr lang="zh-CN" altLang="en-US" sz="3600" dirty="0">
                  <a:solidFill>
                    <a:schemeClr val="tx1">
                      <a:lumMod val="75000"/>
                      <a:lumOff val="25000"/>
                    </a:schemeClr>
                  </a:solidFill>
                  <a:latin typeface="华文新魏" panose="02010800040101010101" charset="-122"/>
                  <a:ea typeface="华文新魏" panose="02010800040101010101" charset="-122"/>
                  <a:cs typeface="微软雅黑" panose="020B0503020204020204" pitchFamily="34" charset="-122"/>
                </a:rPr>
                <a:t>看山人A，看山人B（男），看山人亲人</a:t>
              </a:r>
            </a:p>
          </p:txBody>
        </p:sp>
        <p:sp>
          <p:nvSpPr>
            <p:cNvPr id="24" name="Oval 13"/>
            <p:cNvSpPr>
              <a:spLocks noChangeArrowheads="1"/>
            </p:cNvSpPr>
            <p:nvPr/>
          </p:nvSpPr>
          <p:spPr bwMode="auto">
            <a:xfrm>
              <a:off x="3920899" y="2104703"/>
              <a:ext cx="517298" cy="520285"/>
            </a:xfrm>
            <a:prstGeom prst="ellipse">
              <a:avLst/>
            </a:prstGeom>
            <a:solidFill>
              <a:srgbClr val="C00000"/>
            </a:solidFill>
            <a:ln w="28575">
              <a:solidFill>
                <a:schemeClr val="bg2"/>
              </a:solidFill>
            </a:ln>
            <a:effectLst/>
          </p:spPr>
          <p:txBody>
            <a:bodyPr vert="horz" wrap="square" lIns="91404" tIns="45702" rIns="91404" bIns="45702"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29" name="Oval 15"/>
            <p:cNvSpPr>
              <a:spLocks noChangeArrowheads="1"/>
            </p:cNvSpPr>
            <p:nvPr/>
          </p:nvSpPr>
          <p:spPr bwMode="auto">
            <a:xfrm>
              <a:off x="4339270" y="3286250"/>
              <a:ext cx="520287" cy="517294"/>
            </a:xfrm>
            <a:prstGeom prst="ellipse">
              <a:avLst/>
            </a:prstGeom>
            <a:solidFill>
              <a:srgbClr val="FFC000"/>
            </a:solidFill>
            <a:ln w="28575">
              <a:solidFill>
                <a:schemeClr val="bg2"/>
              </a:solidFill>
            </a:ln>
            <a:effectLst/>
          </p:spPr>
          <p:txBody>
            <a:bodyPr vert="horz" wrap="square" lIns="91404" tIns="45702" rIns="91404" bIns="45702"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41" name="Oval 17"/>
            <p:cNvSpPr>
              <a:spLocks noChangeArrowheads="1"/>
            </p:cNvSpPr>
            <p:nvPr/>
          </p:nvSpPr>
          <p:spPr bwMode="auto">
            <a:xfrm>
              <a:off x="3907264" y="4545482"/>
              <a:ext cx="517298" cy="520285"/>
            </a:xfrm>
            <a:prstGeom prst="ellipse">
              <a:avLst/>
            </a:prstGeom>
            <a:solidFill>
              <a:srgbClr val="C00000"/>
            </a:solidFill>
            <a:ln w="28575">
              <a:solidFill>
                <a:schemeClr val="bg2"/>
              </a:solidFill>
            </a:ln>
            <a:effectLst/>
          </p:spPr>
          <p:txBody>
            <a:bodyPr vert="horz" wrap="square" lIns="91404" tIns="45702" rIns="91404" bIns="45702" numCol="1" anchor="t" anchorCtr="0" compatLnSpc="1"/>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301859" y="2213717"/>
              <a:ext cx="2744174" cy="2746446"/>
              <a:chOff x="769938" y="1685926"/>
              <a:chExt cx="3833814" cy="3836988"/>
            </a:xfrm>
          </p:grpSpPr>
          <p:sp>
            <p:nvSpPr>
              <p:cNvPr id="44" name="Oval 9"/>
              <p:cNvSpPr>
                <a:spLocks noChangeArrowheads="1"/>
              </p:cNvSpPr>
              <p:nvPr/>
            </p:nvSpPr>
            <p:spPr bwMode="auto">
              <a:xfrm>
                <a:off x="769938" y="1685926"/>
                <a:ext cx="3833814" cy="3836988"/>
              </a:xfrm>
              <a:prstGeom prst="ellipse">
                <a:avLst/>
              </a:prstGeom>
              <a:solidFill>
                <a:srgbClr val="C33229"/>
              </a:solidFill>
              <a:ln w="38100">
                <a:solidFill>
                  <a:schemeClr val="bg2"/>
                </a:solidFill>
              </a:ln>
              <a:effectLst/>
            </p:spPr>
            <p:txBody>
              <a:bodyPr vert="horz" wrap="square" lIns="91404" tIns="45702" rIns="91404" bIns="45702"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45" name="Oval 10"/>
              <p:cNvSpPr>
                <a:spLocks noChangeArrowheads="1"/>
              </p:cNvSpPr>
              <p:nvPr/>
            </p:nvSpPr>
            <p:spPr bwMode="auto">
              <a:xfrm>
                <a:off x="865188" y="1781176"/>
                <a:ext cx="3643313" cy="3646488"/>
              </a:xfrm>
              <a:prstGeom prst="ellipse">
                <a:avLst/>
              </a:prstGeom>
              <a:noFill/>
              <a:ln w="63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sp>
          <p:nvSpPr>
            <p:cNvPr id="46" name="TextBox 4"/>
            <p:cNvSpPr txBox="1"/>
            <p:nvPr/>
          </p:nvSpPr>
          <p:spPr>
            <a:xfrm>
              <a:off x="1543223" y="3764289"/>
              <a:ext cx="2228539" cy="409920"/>
            </a:xfrm>
            <a:prstGeom prst="rect">
              <a:avLst/>
            </a:prstGeom>
            <a:noFill/>
          </p:spPr>
          <p:txBody>
            <a:bodyPr wrap="square" rtlCol="0">
              <a:spAutoFit/>
            </a:bodyPr>
            <a:lstStyle/>
            <a:p>
              <a:pPr algn="ctr"/>
              <a:r>
                <a:rPr 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重新演绎</a:t>
              </a:r>
            </a:p>
          </p:txBody>
        </p:sp>
      </p:grpSp>
      <p:pic>
        <p:nvPicPr>
          <p:cNvPr id="48" name="图片 47" descr="党建_干部信息管理"/>
          <p:cNvPicPr>
            <a:picLocks noChangeAspect="1"/>
          </p:cNvPicPr>
          <p:nvPr/>
        </p:nvPicPr>
        <p:blipFill>
          <a:blip r:embed="rId6">
            <a:lum bright="78000"/>
          </a:blip>
          <a:stretch>
            <a:fillRect/>
          </a:stretch>
        </p:blipFill>
        <p:spPr>
          <a:xfrm>
            <a:off x="2003425" y="2277745"/>
            <a:ext cx="1231265" cy="1231265"/>
          </a:xfrm>
          <a:prstGeom prst="rect">
            <a:avLst/>
          </a:prstGeom>
        </p:spPr>
      </p:pic>
      <p:sp>
        <p:nvSpPr>
          <p:cNvPr id="10" name="心形 9"/>
          <p:cNvSpPr/>
          <p:nvPr/>
        </p:nvSpPr>
        <p:spPr>
          <a:xfrm>
            <a:off x="4131945" y="1841500"/>
            <a:ext cx="291465" cy="323215"/>
          </a:xfrm>
          <a:prstGeom prst="heart">
            <a:avLst/>
          </a:prstGeom>
          <a:solidFill>
            <a:schemeClr val="accent5">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心形 10"/>
          <p:cNvSpPr/>
          <p:nvPr/>
        </p:nvSpPr>
        <p:spPr>
          <a:xfrm>
            <a:off x="4585335" y="3166110"/>
            <a:ext cx="291465" cy="323215"/>
          </a:xfrm>
          <a:prstGeom prst="heart">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心形 11"/>
          <p:cNvSpPr/>
          <p:nvPr/>
        </p:nvSpPr>
        <p:spPr>
          <a:xfrm>
            <a:off x="4114165" y="4594225"/>
            <a:ext cx="291465" cy="323215"/>
          </a:xfrm>
          <a:prstGeom prst="heart">
            <a:avLst/>
          </a:prstGeom>
          <a:solidFill>
            <a:schemeClr val="accent5">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nvPicPr>
        <p:blipFill>
          <a:blip r:embed="rId7">
            <a:extLst>
              <a:ext uri="{BEBA8EAE-BF5A-486C-A8C5-ECC9F3942E4B}">
                <a14:imgProps xmlns:a14="http://schemas.microsoft.com/office/drawing/2010/main">
                  <a14:imgLayer r:embed="rId8">
                    <a14:imgEffect>
                      <a14:backgroundRemoval t="10000" b="90000" l="2093" r="90000">
                        <a14:foregroundMark x1="8256" y1="29655" x2="8256" y2="29655"/>
                        <a14:foregroundMark x1="5116" y1="32759" x2="5116" y2="32759"/>
                        <a14:foregroundMark x1="2093" y1="34828" x2="2093" y2="34828"/>
                      </a14:backgroundRemoval>
                    </a14:imgEffect>
                  </a14:imgLayer>
                </a14:imgProps>
              </a:ext>
            </a:extLst>
          </a:blip>
          <a:stretch>
            <a:fillRect/>
          </a:stretch>
        </p:blipFill>
        <p:spPr>
          <a:xfrm>
            <a:off x="7164070" y="4244975"/>
            <a:ext cx="4468016" cy="241363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8365" y="1098550"/>
            <a:ext cx="4839970" cy="5056505"/>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400" dirty="0">
                <a:solidFill>
                  <a:srgbClr val="C33229"/>
                </a:solidFill>
                <a:latin typeface="楷体" panose="02010609060101010101" charset="-122"/>
                <a:ea typeface="楷体" panose="02010609060101010101" charset="-122"/>
              </a:rPr>
              <a:t>左舞台</a:t>
            </a:r>
          </a:p>
          <a:p>
            <a:r>
              <a:rPr lang="zh-CN" altLang="en-US" sz="2400" dirty="0">
                <a:solidFill>
                  <a:srgbClr val="C33229"/>
                </a:solidFill>
                <a:latin typeface="楷体" panose="02010609060101010101" charset="-122"/>
                <a:ea typeface="楷体" panose="02010609060101010101" charset="-122"/>
              </a:rPr>
              <a:t>（两名国名党来村中搜捕共产党，抓住了看山人的亲人，逼供共产党藏身之处）</a:t>
            </a:r>
          </a:p>
          <a:p>
            <a:r>
              <a:rPr lang="zh-CN" altLang="en-US" sz="2400" dirty="0">
                <a:solidFill>
                  <a:srgbClr val="C33229"/>
                </a:solidFill>
                <a:latin typeface="楷体" panose="02010609060101010101" charset="-122"/>
                <a:ea typeface="楷体" panose="02010609060101010101" charset="-122"/>
              </a:rPr>
              <a:t>看山人A：共产党早就撤完了，现在我们这里哪里还有共产党！</a:t>
            </a:r>
          </a:p>
          <a:p>
            <a:r>
              <a:rPr lang="zh-CN" altLang="en-US" sz="2400" dirty="0">
                <a:solidFill>
                  <a:srgbClr val="C33229"/>
                </a:solidFill>
                <a:latin typeface="楷体" panose="02010609060101010101" charset="-122"/>
                <a:ea typeface="楷体" panose="02010609060101010101" charset="-122"/>
              </a:rPr>
              <a:t>看山人B：（哭腔）是啊是啊，求求两位爷把我老婆孩子放了吧。</a:t>
            </a:r>
          </a:p>
          <a:p>
            <a:endParaRPr lang="zh-CN" altLang="en-US" sz="2400" dirty="0">
              <a:solidFill>
                <a:srgbClr val="C33229"/>
              </a:solidFill>
              <a:latin typeface="楷体" panose="02010609060101010101" charset="-122"/>
              <a:ea typeface="楷体" panose="02010609060101010101" charset="-122"/>
            </a:endParaRPr>
          </a:p>
        </p:txBody>
      </p:sp>
      <p:sp>
        <p:nvSpPr>
          <p:cNvPr id="3" name="矩形 2"/>
          <p:cNvSpPr/>
          <p:nvPr/>
        </p:nvSpPr>
        <p:spPr>
          <a:xfrm>
            <a:off x="6081395" y="1098550"/>
            <a:ext cx="5735955" cy="5029200"/>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400" dirty="0">
                <a:solidFill>
                  <a:srgbClr val="C33229"/>
                </a:solidFill>
                <a:latin typeface="楷体" panose="02010609060101010101" charset="-122"/>
                <a:ea typeface="楷体" panose="02010609060101010101" charset="-122"/>
              </a:rPr>
              <a:t>右舞台</a:t>
            </a:r>
          </a:p>
          <a:p>
            <a:r>
              <a:rPr lang="zh-CN" altLang="en-US" sz="2400" dirty="0">
                <a:solidFill>
                  <a:srgbClr val="C33229"/>
                </a:solidFill>
                <a:latin typeface="楷体" panose="02010609060101010101" charset="-122"/>
                <a:ea typeface="楷体" panose="02010609060101010101" charset="-122"/>
              </a:rPr>
              <a:t>（张文达和一众村民躲在在密道里）</a:t>
            </a:r>
          </a:p>
          <a:p>
            <a:r>
              <a:rPr lang="zh-CN" altLang="en-US" sz="2400" dirty="0">
                <a:solidFill>
                  <a:srgbClr val="C33229"/>
                </a:solidFill>
                <a:latin typeface="楷体" panose="02010609060101010101" charset="-122"/>
                <a:ea typeface="楷体" panose="02010609060101010101" charset="-122"/>
              </a:rPr>
              <a:t>（张文达看到情况危急，欲挺身而出）</a:t>
            </a:r>
          </a:p>
          <a:p>
            <a:r>
              <a:rPr lang="zh-CN" altLang="en-US" sz="2400" dirty="0">
                <a:solidFill>
                  <a:srgbClr val="C33229"/>
                </a:solidFill>
                <a:latin typeface="楷体" panose="02010609060101010101" charset="-122"/>
                <a:ea typeface="楷体" panose="02010609060101010101" charset="-122"/>
              </a:rPr>
              <a:t>村民A：（拉住张文达的手臂）同志，你可千万不能去啊！你是共产党，是我们区的领导，这些年为了我们次次上刀山下火海，这份恩情，说什么我们也不能让你去赴死！</a:t>
            </a:r>
          </a:p>
          <a:p>
            <a:r>
              <a:rPr lang="zh-CN" altLang="en-US" sz="2400" dirty="0">
                <a:solidFill>
                  <a:srgbClr val="C33229"/>
                </a:solidFill>
                <a:latin typeface="楷体" panose="02010609060101010101" charset="-122"/>
                <a:ea typeface="楷体" panose="02010609060101010101" charset="-122"/>
              </a:rPr>
              <a:t>村民B：对啊，同志，你放心，他们等不到人自己就会走的，都是中国人，他们不可能杀害自己的同胞的！</a:t>
            </a:r>
          </a:p>
          <a:p>
            <a:endParaRPr lang="zh-CN" altLang="en-US" sz="2400" dirty="0">
              <a:solidFill>
                <a:srgbClr val="C33229"/>
              </a:solidFill>
              <a:latin typeface="楷体" panose="02010609060101010101" charset="-122"/>
              <a:ea typeface="楷体" panose="02010609060101010101" charset="-122"/>
            </a:endParaRPr>
          </a:p>
        </p:txBody>
      </p:sp>
      <p:grpSp>
        <p:nvGrpSpPr>
          <p:cNvPr id="2" name="组合 1"/>
          <p:cNvGrpSpPr/>
          <p:nvPr/>
        </p:nvGrpSpPr>
        <p:grpSpPr>
          <a:xfrm>
            <a:off x="-635" y="-397510"/>
            <a:ext cx="12192635" cy="7243445"/>
            <a:chOff x="0" y="-607"/>
            <a:chExt cx="19201" cy="11407"/>
          </a:xfrm>
        </p:grpSpPr>
        <p:pic>
          <p:nvPicPr>
            <p:cNvPr id="16" name="图片 15" descr="东南门"/>
            <p:cNvPicPr>
              <a:picLocks noChangeAspect="1"/>
            </p:cNvPicPr>
            <p:nvPr>
              <p:custDataLst>
                <p:tags r:id="rId3"/>
              </p:custDataLst>
            </p:nvPr>
          </p:nvPicPr>
          <p:blipFill>
            <a:blip r:embed="rId6"/>
            <a:stretch>
              <a:fillRect/>
            </a:stretch>
          </p:blipFill>
          <p:spPr>
            <a:xfrm>
              <a:off x="235" y="8097"/>
              <a:ext cx="5604" cy="2703"/>
            </a:xfrm>
            <a:prstGeom prst="rect">
              <a:avLst/>
            </a:prstGeom>
          </p:spPr>
        </p:pic>
        <p:pic>
          <p:nvPicPr>
            <p:cNvPr id="36" name="图片 35" descr="校标"/>
            <p:cNvPicPr>
              <a:picLocks noChangeAspect="1"/>
            </p:cNvPicPr>
            <p:nvPr>
              <p:custDataLst>
                <p:tags r:id="rId4"/>
              </p:custDataLst>
            </p:nvPr>
          </p:nvPicPr>
          <p:blipFill>
            <a:blip r:embed="rId7"/>
            <a:stretch>
              <a:fillRect/>
            </a:stretch>
          </p:blipFill>
          <p:spPr>
            <a:xfrm>
              <a:off x="13826" y="-607"/>
              <a:ext cx="5375" cy="3801"/>
            </a:xfrm>
            <a:prstGeom prst="rect">
              <a:avLst/>
            </a:prstGeom>
          </p:spPr>
        </p:pic>
        <p:sp>
          <p:nvSpPr>
            <p:cNvPr id="37" name="矩形 36"/>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3815715" cy="746125"/>
            <a:chOff x="498" y="435"/>
            <a:chExt cx="6009" cy="1175"/>
          </a:xfrm>
        </p:grpSpPr>
        <p:cxnSp>
          <p:nvCxnSpPr>
            <p:cNvPr id="14" name="直接连接符 13"/>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custDataLst>
                <p:tags r:id="rId2"/>
              </p:custDataLst>
            </p:nvPr>
          </p:nvPicPr>
          <p:blipFill>
            <a:blip r:embed="rId8"/>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sp>
        <p:nvSpPr>
          <p:cNvPr id="9" name="半闭框 8"/>
          <p:cNvSpPr/>
          <p:nvPr/>
        </p:nvSpPr>
        <p:spPr>
          <a:xfrm>
            <a:off x="888365" y="1125854"/>
            <a:ext cx="629285" cy="669290"/>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10800000">
            <a:off x="11188065" y="5458459"/>
            <a:ext cx="629285" cy="669290"/>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矩形 16">
            <a:extLst>
              <a:ext uri="{FF2B5EF4-FFF2-40B4-BE49-F238E27FC236}">
                <a16:creationId xmlns:a16="http://schemas.microsoft.com/office/drawing/2014/main" id="{3D5A9F8A-BCB0-3209-0FAD-3FDCE5B4886F}"/>
              </a:ext>
            </a:extLst>
          </p:cNvPr>
          <p:cNvSpPr/>
          <p:nvPr/>
        </p:nvSpPr>
        <p:spPr>
          <a:xfrm>
            <a:off x="1662430" y="387985"/>
            <a:ext cx="1915795" cy="584835"/>
          </a:xfrm>
          <a:prstGeom prst="rect">
            <a:avLst/>
          </a:prstGeom>
          <a:noFill/>
          <a:ln>
            <a:noFill/>
          </a:ln>
        </p:spPr>
        <p:txBody>
          <a:bodyPr wrap="none" rtlCol="0" anchor="t">
            <a:spAutoFit/>
          </a:bodyPr>
          <a:lstStyle/>
          <a:p>
            <a:pPr algn="ctr"/>
            <a:r>
              <a:rPr lang="zh-CN" altLang="en-US" sz="3200" dirty="0"/>
              <a:t>重回</a:t>
            </a:r>
            <a:r>
              <a:rPr lang="en-US" altLang="zh-CN" sz="3200" dirty="0"/>
              <a:t>1945</a:t>
            </a:r>
            <a:endParaRPr lang="zh-CN" altLang="en-US" sz="3200" dirty="0">
              <a:solidFill>
                <a:schemeClr val="tx1"/>
              </a:solidFill>
              <a:effectLst/>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93765" y="1125855"/>
            <a:ext cx="5735955" cy="5029200"/>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400" dirty="0">
                <a:solidFill>
                  <a:srgbClr val="C33229"/>
                </a:solidFill>
                <a:latin typeface="楷体" panose="02010609060101010101" charset="-122"/>
                <a:ea typeface="楷体" panose="02010609060101010101" charset="-122"/>
                <a:sym typeface="+mn-ea"/>
              </a:rPr>
              <a:t>右舞台</a:t>
            </a:r>
          </a:p>
          <a:p>
            <a:r>
              <a:rPr lang="zh-CN" altLang="en-US" sz="2400" dirty="0">
                <a:solidFill>
                  <a:srgbClr val="C33229"/>
                </a:solidFill>
                <a:latin typeface="楷体" panose="02010609060101010101" charset="-122"/>
                <a:ea typeface="楷体" panose="02010609060101010101" charset="-122"/>
                <a:sym typeface="+mn-ea"/>
              </a:rPr>
              <a:t>（张文达振臂叹息）</a:t>
            </a:r>
            <a:endParaRPr lang="zh-CN" altLang="en-US" sz="2400" dirty="0">
              <a:solidFill>
                <a:srgbClr val="C33229"/>
              </a:solidFill>
              <a:latin typeface="楷体" panose="02010609060101010101" charset="-122"/>
              <a:ea typeface="楷体" panose="02010609060101010101" charset="-122"/>
            </a:endParaRPr>
          </a:p>
          <a:p>
            <a:r>
              <a:rPr lang="zh-CN" altLang="en-US" sz="2400" dirty="0">
                <a:solidFill>
                  <a:srgbClr val="C33229"/>
                </a:solidFill>
                <a:latin typeface="楷体" panose="02010609060101010101" charset="-122"/>
                <a:ea typeface="楷体" panose="02010609060101010101" charset="-122"/>
                <a:sym typeface="+mn-ea"/>
              </a:rPr>
              <a:t>村民C：（对A、B）你们懂什么！你们难道不知道吗？国民党一到一个地方安营扎寨，就抢老百姓的吃的，占老百姓的房子，他们有什么干不出来！</a:t>
            </a:r>
            <a:endParaRPr lang="zh-CN" altLang="en-US" sz="2400" dirty="0">
              <a:solidFill>
                <a:srgbClr val="C33229"/>
              </a:solidFill>
              <a:latin typeface="楷体" panose="02010609060101010101" charset="-122"/>
              <a:ea typeface="楷体" panose="02010609060101010101" charset="-122"/>
            </a:endParaRPr>
          </a:p>
          <a:p>
            <a:r>
              <a:rPr lang="zh-CN" altLang="en-US" sz="2400" dirty="0">
                <a:solidFill>
                  <a:srgbClr val="C33229"/>
                </a:solidFill>
                <a:latin typeface="楷体" panose="02010609060101010101" charset="-122"/>
                <a:ea typeface="楷体" panose="02010609060101010101" charset="-122"/>
                <a:sym typeface="+mn-ea"/>
              </a:rPr>
              <a:t>（张文达看向密道外受国民党威胁的看山人亲人）</a:t>
            </a:r>
            <a:endParaRPr lang="zh-CN" altLang="en-US" sz="2400" dirty="0">
              <a:solidFill>
                <a:srgbClr val="C33229"/>
              </a:solidFill>
              <a:latin typeface="楷体" panose="02010609060101010101" charset="-122"/>
              <a:ea typeface="楷体" panose="02010609060101010101" charset="-122"/>
            </a:endParaRPr>
          </a:p>
        </p:txBody>
      </p:sp>
      <p:grpSp>
        <p:nvGrpSpPr>
          <p:cNvPr id="2" name="组合 1"/>
          <p:cNvGrpSpPr/>
          <p:nvPr/>
        </p:nvGrpSpPr>
        <p:grpSpPr>
          <a:xfrm>
            <a:off x="0" y="-385445"/>
            <a:ext cx="12192635" cy="7243445"/>
            <a:chOff x="0" y="-607"/>
            <a:chExt cx="19201" cy="11407"/>
          </a:xfrm>
        </p:grpSpPr>
        <p:pic>
          <p:nvPicPr>
            <p:cNvPr id="16" name="图片 15" descr="东南门"/>
            <p:cNvPicPr>
              <a:picLocks noChangeAspect="1"/>
            </p:cNvPicPr>
            <p:nvPr/>
          </p:nvPicPr>
          <p:blipFill>
            <a:blip r:embed="rId3"/>
            <a:stretch>
              <a:fillRect/>
            </a:stretch>
          </p:blipFill>
          <p:spPr>
            <a:xfrm>
              <a:off x="235" y="8097"/>
              <a:ext cx="5604" cy="2703"/>
            </a:xfrm>
            <a:prstGeom prst="rect">
              <a:avLst/>
            </a:prstGeom>
          </p:spPr>
        </p:pic>
        <p:pic>
          <p:nvPicPr>
            <p:cNvPr id="36" name="图片 35" descr="校标"/>
            <p:cNvPicPr>
              <a:picLocks noChangeAspect="1"/>
            </p:cNvPicPr>
            <p:nvPr/>
          </p:nvPicPr>
          <p:blipFill>
            <a:blip r:embed="rId4"/>
            <a:stretch>
              <a:fillRect/>
            </a:stretch>
          </p:blipFill>
          <p:spPr>
            <a:xfrm>
              <a:off x="13826" y="-607"/>
              <a:ext cx="5375" cy="3801"/>
            </a:xfrm>
            <a:prstGeom prst="rect">
              <a:avLst/>
            </a:prstGeom>
          </p:spPr>
        </p:pic>
        <p:sp>
          <p:nvSpPr>
            <p:cNvPr id="37" name="矩形 36"/>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3815715" cy="746125"/>
            <a:chOff x="498" y="435"/>
            <a:chExt cx="6009" cy="1175"/>
          </a:xfrm>
        </p:grpSpPr>
        <p:cxnSp>
          <p:nvCxnSpPr>
            <p:cNvPr id="14" name="直接连接符 13"/>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sp>
        <p:nvSpPr>
          <p:cNvPr id="4" name="矩形 3"/>
          <p:cNvSpPr/>
          <p:nvPr/>
        </p:nvSpPr>
        <p:spPr>
          <a:xfrm>
            <a:off x="888365" y="1125855"/>
            <a:ext cx="4839970" cy="5056505"/>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400" dirty="0">
                <a:solidFill>
                  <a:srgbClr val="C33229"/>
                </a:solidFill>
                <a:latin typeface="楷体" panose="02010609060101010101" charset="-122"/>
                <a:ea typeface="楷体" panose="02010609060101010101" charset="-122"/>
                <a:sym typeface="+mn-ea"/>
              </a:rPr>
              <a:t>左舞台</a:t>
            </a:r>
          </a:p>
          <a:p>
            <a:r>
              <a:rPr lang="zh-CN" altLang="en-US" sz="2400" dirty="0">
                <a:solidFill>
                  <a:srgbClr val="C33229"/>
                </a:solidFill>
                <a:latin typeface="楷体" panose="02010609060101010101" charset="-122"/>
                <a:ea typeface="楷体" panose="02010609060101010101" charset="-122"/>
                <a:sym typeface="+mn-ea"/>
              </a:rPr>
              <a:t>国民党A：（不耐烦地）别废话，我们早就接到情报，就在这山里，还藏着一个共产党的重要人员！</a:t>
            </a:r>
            <a:endParaRPr lang="zh-CN" altLang="en-US" sz="2400" dirty="0">
              <a:solidFill>
                <a:srgbClr val="C33229"/>
              </a:solidFill>
              <a:latin typeface="楷体" panose="02010609060101010101" charset="-122"/>
              <a:ea typeface="楷体" panose="02010609060101010101" charset="-122"/>
            </a:endParaRPr>
          </a:p>
          <a:p>
            <a:r>
              <a:rPr lang="zh-CN" altLang="en-US" sz="2400" dirty="0">
                <a:solidFill>
                  <a:srgbClr val="C33229"/>
                </a:solidFill>
                <a:latin typeface="楷体" panose="02010609060101010101" charset="-122"/>
                <a:ea typeface="楷体" panose="02010609060101010101" charset="-122"/>
                <a:sym typeface="+mn-ea"/>
              </a:rPr>
              <a:t>国民党B：（狡猾地，拿出手枪指着身后的看山人亲人们）看好了，要是再没有人把共产党交出来，受死的可就是你们的亲人了！</a:t>
            </a:r>
            <a:endParaRPr lang="zh-CN" altLang="en-US" sz="2400" dirty="0">
              <a:solidFill>
                <a:srgbClr val="C33229"/>
              </a:solidFill>
              <a:latin typeface="楷体" panose="02010609060101010101" charset="-122"/>
              <a:ea typeface="楷体" panose="02010609060101010101" charset="-122"/>
            </a:endParaRPr>
          </a:p>
          <a:p>
            <a:r>
              <a:rPr lang="zh-CN" altLang="en-US" sz="2400" dirty="0">
                <a:solidFill>
                  <a:srgbClr val="C33229"/>
                </a:solidFill>
                <a:latin typeface="楷体" panose="02010609060101010101" charset="-122"/>
                <a:ea typeface="楷体" panose="02010609060101010101" charset="-122"/>
                <a:sym typeface="+mn-ea"/>
              </a:rPr>
              <a:t>（看山人亲人低声哭泣，蜷缩在角落瑟瑟发抖）</a:t>
            </a:r>
            <a:endParaRPr lang="zh-CN" altLang="en-US" sz="2400" dirty="0">
              <a:solidFill>
                <a:srgbClr val="C33229"/>
              </a:solidFill>
              <a:latin typeface="楷体" panose="02010609060101010101" charset="-122"/>
              <a:ea typeface="楷体" panose="02010609060101010101" charset="-122"/>
            </a:endParaRPr>
          </a:p>
        </p:txBody>
      </p:sp>
      <p:sp>
        <p:nvSpPr>
          <p:cNvPr id="7" name="半闭框 6"/>
          <p:cNvSpPr/>
          <p:nvPr/>
        </p:nvSpPr>
        <p:spPr>
          <a:xfrm rot="10800000">
            <a:off x="11100435" y="5485764"/>
            <a:ext cx="629285" cy="669290"/>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a:off x="888365" y="1125854"/>
            <a:ext cx="629285" cy="669290"/>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矩形 16">
            <a:extLst>
              <a:ext uri="{FF2B5EF4-FFF2-40B4-BE49-F238E27FC236}">
                <a16:creationId xmlns:a16="http://schemas.microsoft.com/office/drawing/2014/main" id="{DA48E710-615A-CCFA-8FA2-C7A78C321C6F}"/>
              </a:ext>
            </a:extLst>
          </p:cNvPr>
          <p:cNvSpPr/>
          <p:nvPr/>
        </p:nvSpPr>
        <p:spPr>
          <a:xfrm>
            <a:off x="1662430" y="387985"/>
            <a:ext cx="1915795" cy="584835"/>
          </a:xfrm>
          <a:prstGeom prst="rect">
            <a:avLst/>
          </a:prstGeom>
          <a:noFill/>
          <a:ln>
            <a:noFill/>
          </a:ln>
        </p:spPr>
        <p:txBody>
          <a:bodyPr wrap="none" rtlCol="0" anchor="t">
            <a:spAutoFit/>
          </a:bodyPr>
          <a:lstStyle/>
          <a:p>
            <a:pPr algn="ctr"/>
            <a:r>
              <a:rPr lang="zh-CN" altLang="en-US" sz="3200" dirty="0"/>
              <a:t>重回</a:t>
            </a:r>
            <a:r>
              <a:rPr lang="en-US" altLang="zh-CN" sz="3200" dirty="0"/>
              <a:t>1945</a:t>
            </a:r>
            <a:endParaRPr lang="zh-CN" altLang="en-US" sz="3200" dirty="0">
              <a:solidFill>
                <a:schemeClr val="tx1"/>
              </a:solidFill>
              <a:effectLst/>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20675"/>
            <a:ext cx="12192000" cy="7178675"/>
            <a:chOff x="0" y="-505"/>
            <a:chExt cx="19200" cy="11305"/>
          </a:xfrm>
        </p:grpSpPr>
        <p:pic>
          <p:nvPicPr>
            <p:cNvPr id="16" name="图片 15" descr="东南门"/>
            <p:cNvPicPr>
              <a:picLocks noChangeAspect="1"/>
            </p:cNvPicPr>
            <p:nvPr/>
          </p:nvPicPr>
          <p:blipFill>
            <a:blip r:embed="rId3"/>
            <a:stretch>
              <a:fillRect/>
            </a:stretch>
          </p:blipFill>
          <p:spPr>
            <a:xfrm>
              <a:off x="235" y="8097"/>
              <a:ext cx="5604" cy="2703"/>
            </a:xfrm>
            <a:prstGeom prst="rect">
              <a:avLst/>
            </a:prstGeom>
          </p:spPr>
        </p:pic>
        <p:pic>
          <p:nvPicPr>
            <p:cNvPr id="36" name="图片 35" descr="校标"/>
            <p:cNvPicPr>
              <a:picLocks noChangeAspect="1"/>
            </p:cNvPicPr>
            <p:nvPr/>
          </p:nvPicPr>
          <p:blipFill>
            <a:blip r:embed="rId4"/>
            <a:stretch>
              <a:fillRect/>
            </a:stretch>
          </p:blipFill>
          <p:spPr>
            <a:xfrm>
              <a:off x="13825" y="-505"/>
              <a:ext cx="5375" cy="3801"/>
            </a:xfrm>
            <a:prstGeom prst="rect">
              <a:avLst/>
            </a:prstGeom>
          </p:spPr>
        </p:pic>
        <p:sp>
          <p:nvSpPr>
            <p:cNvPr id="37" name="矩形 36"/>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3815715" cy="746125"/>
            <a:chOff x="498" y="435"/>
            <a:chExt cx="6009" cy="1175"/>
          </a:xfrm>
        </p:grpSpPr>
        <p:cxnSp>
          <p:nvCxnSpPr>
            <p:cNvPr id="14" name="直接连接符 13"/>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sp>
        <p:nvSpPr>
          <p:cNvPr id="4" name="矩形 3"/>
          <p:cNvSpPr/>
          <p:nvPr/>
        </p:nvSpPr>
        <p:spPr>
          <a:xfrm>
            <a:off x="888365" y="1098550"/>
            <a:ext cx="4839970" cy="5056505"/>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400" dirty="0">
                <a:solidFill>
                  <a:srgbClr val="C33229"/>
                </a:solidFill>
                <a:latin typeface="楷体" panose="02010609060101010101" charset="-122"/>
                <a:ea typeface="楷体" panose="02010609060101010101" charset="-122"/>
                <a:sym typeface="+mn-ea"/>
              </a:rPr>
              <a:t>左舞台</a:t>
            </a:r>
          </a:p>
          <a:p>
            <a:r>
              <a:rPr lang="zh-CN" altLang="en-US" sz="2400" dirty="0">
                <a:solidFill>
                  <a:srgbClr val="C33229"/>
                </a:solidFill>
                <a:latin typeface="楷体" panose="02010609060101010101" charset="-122"/>
                <a:ea typeface="楷体" panose="02010609060101010101" charset="-122"/>
                <a:sym typeface="+mn-ea"/>
              </a:rPr>
              <a:t>国民党A：我们已经没有耐心了，我们数三下，再不出现，在这里的只会是两具尸体。</a:t>
            </a:r>
          </a:p>
          <a:p>
            <a:r>
              <a:rPr lang="zh-CN" altLang="en-US" sz="2400" dirty="0">
                <a:solidFill>
                  <a:srgbClr val="C33229"/>
                </a:solidFill>
                <a:latin typeface="楷体" panose="02010609060101010101" charset="-122"/>
                <a:ea typeface="楷体" panose="02010609060101010101" charset="-122"/>
                <a:sym typeface="+mn-ea"/>
              </a:rPr>
              <a:t>国民党B：（狡猾一笑）反正都是交差，到时候把这两具尸体充成共产党的也算是完成了任务。（拉来一个亲人，用手枪顶着他的脑袋）</a:t>
            </a:r>
          </a:p>
          <a:p>
            <a:r>
              <a:rPr lang="zh-CN" altLang="en-US" sz="2400" dirty="0">
                <a:solidFill>
                  <a:srgbClr val="C33229"/>
                </a:solidFill>
                <a:latin typeface="楷体" panose="02010609060101010101" charset="-122"/>
                <a:ea typeface="楷体" panose="02010609060101010101" charset="-122"/>
                <a:sym typeface="+mn-ea"/>
              </a:rPr>
              <a:t>国民党B：三！</a:t>
            </a:r>
          </a:p>
          <a:p>
            <a:r>
              <a:rPr lang="zh-CN" altLang="en-US" sz="2400" dirty="0">
                <a:solidFill>
                  <a:srgbClr val="C33229"/>
                </a:solidFill>
                <a:latin typeface="楷体" panose="02010609060101010101" charset="-122"/>
                <a:ea typeface="楷体" panose="02010609060101010101" charset="-122"/>
                <a:sym typeface="+mn-ea"/>
              </a:rPr>
              <a:t>（左舞台一片安静，每个人都十分惊恐，张文达低着头紧握拳头）</a:t>
            </a:r>
          </a:p>
        </p:txBody>
      </p:sp>
      <p:sp>
        <p:nvSpPr>
          <p:cNvPr id="7" name="半闭框 6"/>
          <p:cNvSpPr/>
          <p:nvPr/>
        </p:nvSpPr>
        <p:spPr>
          <a:xfrm rot="10800000">
            <a:off x="10471150" y="5513069"/>
            <a:ext cx="629285" cy="669290"/>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a:off x="888365" y="1098550"/>
            <a:ext cx="629285" cy="696595"/>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6260465" y="1125855"/>
            <a:ext cx="4839970" cy="5056505"/>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400" dirty="0">
                <a:solidFill>
                  <a:srgbClr val="C33229"/>
                </a:solidFill>
                <a:latin typeface="楷体" panose="02010609060101010101" charset="-122"/>
                <a:ea typeface="楷体" panose="02010609060101010101" charset="-122"/>
              </a:rPr>
              <a:t>右舞台</a:t>
            </a:r>
          </a:p>
          <a:p>
            <a:r>
              <a:rPr lang="zh-CN" altLang="en-US" sz="2400" dirty="0">
                <a:solidFill>
                  <a:srgbClr val="C33229"/>
                </a:solidFill>
                <a:latin typeface="楷体" panose="02010609060101010101" charset="-122"/>
                <a:ea typeface="楷体" panose="02010609060101010101" charset="-122"/>
              </a:rPr>
              <a:t>国民党B：二！</a:t>
            </a:r>
          </a:p>
          <a:p>
            <a:r>
              <a:rPr lang="zh-CN" altLang="en-US" sz="2400" dirty="0">
                <a:solidFill>
                  <a:srgbClr val="C33229"/>
                </a:solidFill>
                <a:latin typeface="楷体" panose="02010609060101010101" charset="-122"/>
                <a:ea typeface="楷体" panose="02010609060101010101" charset="-122"/>
              </a:rPr>
              <a:t>（张文达忽然站起来，向左舞台快步走去）</a:t>
            </a:r>
          </a:p>
          <a:p>
            <a:r>
              <a:rPr lang="zh-CN" altLang="en-US" sz="2400" dirty="0">
                <a:solidFill>
                  <a:srgbClr val="C33229"/>
                </a:solidFill>
                <a:latin typeface="楷体" panose="02010609060101010101" charset="-122"/>
                <a:ea typeface="楷体" panose="02010609060101010101" charset="-122"/>
              </a:rPr>
              <a:t>村民A：（惊恐）同志，同志你去干嘛！</a:t>
            </a:r>
          </a:p>
          <a:p>
            <a:r>
              <a:rPr lang="zh-CN" altLang="en-US" sz="2400" dirty="0">
                <a:solidFill>
                  <a:srgbClr val="C33229"/>
                </a:solidFill>
                <a:latin typeface="楷体" panose="02010609060101010101" charset="-122"/>
                <a:ea typeface="楷体" panose="02010609060101010101" charset="-122"/>
              </a:rPr>
              <a:t>国民党B：一！</a:t>
            </a:r>
          </a:p>
          <a:p>
            <a:r>
              <a:rPr lang="zh-CN" altLang="en-US" sz="2400" dirty="0">
                <a:solidFill>
                  <a:srgbClr val="C33229"/>
                </a:solidFill>
                <a:latin typeface="楷体" panose="02010609060101010101" charset="-122"/>
                <a:ea typeface="楷体" panose="02010609060101010101" charset="-122"/>
              </a:rPr>
              <a:t>张文达：不要伤害他们！我是共产党员，一切责任全由我担当，与这两个老百姓毫无关系！</a:t>
            </a:r>
          </a:p>
          <a:p>
            <a:r>
              <a:rPr lang="zh-CN" altLang="en-US" sz="2400" dirty="0">
                <a:solidFill>
                  <a:srgbClr val="C33229"/>
                </a:solidFill>
                <a:latin typeface="楷体" panose="02010609060101010101" charset="-122"/>
                <a:ea typeface="楷体" panose="02010609060101010101" charset="-122"/>
              </a:rPr>
              <a:t>国革命万岁！</a:t>
            </a:r>
          </a:p>
        </p:txBody>
      </p:sp>
      <p:sp>
        <p:nvSpPr>
          <p:cNvPr id="17" name="矩形 16">
            <a:extLst>
              <a:ext uri="{FF2B5EF4-FFF2-40B4-BE49-F238E27FC236}">
                <a16:creationId xmlns:a16="http://schemas.microsoft.com/office/drawing/2014/main" id="{BA0E2602-9D47-7A77-F994-1ACFFFFCE304}"/>
              </a:ext>
            </a:extLst>
          </p:cNvPr>
          <p:cNvSpPr/>
          <p:nvPr/>
        </p:nvSpPr>
        <p:spPr>
          <a:xfrm>
            <a:off x="1662430" y="387985"/>
            <a:ext cx="1915795" cy="584835"/>
          </a:xfrm>
          <a:prstGeom prst="rect">
            <a:avLst/>
          </a:prstGeom>
          <a:noFill/>
          <a:ln>
            <a:noFill/>
          </a:ln>
        </p:spPr>
        <p:txBody>
          <a:bodyPr wrap="none" rtlCol="0" anchor="t">
            <a:spAutoFit/>
          </a:bodyPr>
          <a:lstStyle/>
          <a:p>
            <a:pPr algn="ctr"/>
            <a:r>
              <a:rPr lang="zh-CN" altLang="en-US" sz="3200" dirty="0"/>
              <a:t>重回</a:t>
            </a:r>
            <a:r>
              <a:rPr lang="en-US" altLang="zh-CN" sz="3200" dirty="0"/>
              <a:t>1945</a:t>
            </a:r>
            <a:endParaRPr lang="zh-CN" altLang="en-US" sz="3200" dirty="0">
              <a:solidFill>
                <a:schemeClr val="tx1"/>
              </a:solidFill>
              <a:effectLst/>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20675"/>
            <a:ext cx="12192000" cy="7178675"/>
            <a:chOff x="0" y="-505"/>
            <a:chExt cx="19200" cy="11305"/>
          </a:xfrm>
        </p:grpSpPr>
        <p:pic>
          <p:nvPicPr>
            <p:cNvPr id="16" name="图片 15" descr="东南门"/>
            <p:cNvPicPr>
              <a:picLocks noChangeAspect="1"/>
            </p:cNvPicPr>
            <p:nvPr/>
          </p:nvPicPr>
          <p:blipFill>
            <a:blip r:embed="rId3"/>
            <a:stretch>
              <a:fillRect/>
            </a:stretch>
          </p:blipFill>
          <p:spPr>
            <a:xfrm>
              <a:off x="235" y="8097"/>
              <a:ext cx="5604" cy="2703"/>
            </a:xfrm>
            <a:prstGeom prst="rect">
              <a:avLst/>
            </a:prstGeom>
          </p:spPr>
        </p:pic>
        <p:pic>
          <p:nvPicPr>
            <p:cNvPr id="36" name="图片 35" descr="校标"/>
            <p:cNvPicPr>
              <a:picLocks noChangeAspect="1"/>
            </p:cNvPicPr>
            <p:nvPr/>
          </p:nvPicPr>
          <p:blipFill>
            <a:blip r:embed="rId4"/>
            <a:stretch>
              <a:fillRect/>
            </a:stretch>
          </p:blipFill>
          <p:spPr>
            <a:xfrm>
              <a:off x="13825" y="-505"/>
              <a:ext cx="5375" cy="3801"/>
            </a:xfrm>
            <a:prstGeom prst="rect">
              <a:avLst/>
            </a:prstGeom>
          </p:spPr>
        </p:pic>
        <p:sp>
          <p:nvSpPr>
            <p:cNvPr id="37" name="矩形 36"/>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3815715" cy="746125"/>
            <a:chOff x="498" y="435"/>
            <a:chExt cx="6009" cy="1175"/>
          </a:xfrm>
        </p:grpSpPr>
        <p:cxnSp>
          <p:nvCxnSpPr>
            <p:cNvPr id="14" name="直接连接符 13"/>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sp>
        <p:nvSpPr>
          <p:cNvPr id="4" name="矩形 3"/>
          <p:cNvSpPr/>
          <p:nvPr/>
        </p:nvSpPr>
        <p:spPr>
          <a:xfrm>
            <a:off x="1409700" y="1285875"/>
            <a:ext cx="8877300" cy="3519807"/>
          </a:xfrm>
          <a:prstGeom prst="rect">
            <a:avLst/>
          </a:prstGeom>
          <a:solidFill>
            <a:srgbClr val="FFEFE7">
              <a:alpha val="0"/>
            </a:srgbClr>
          </a:solidFill>
          <a:ln w="28575" cmpd="sng">
            <a:solidFill>
              <a:srgbClr val="C4322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zh-CN" altLang="en-US" sz="2800" dirty="0">
                <a:solidFill>
                  <a:srgbClr val="C33229"/>
                </a:solidFill>
                <a:latin typeface="楷体" panose="02010609060101010101" charset="-122"/>
                <a:ea typeface="楷体" panose="02010609060101010101" charset="-122"/>
                <a:sym typeface="+mn-ea"/>
              </a:rPr>
              <a:t>（国民党B抓住张文达）国民党A：怎么？你不怕死吗？</a:t>
            </a:r>
            <a:endParaRPr lang="zh-CN" altLang="en-US" sz="2800" dirty="0">
              <a:solidFill>
                <a:srgbClr val="C33229"/>
              </a:solidFill>
              <a:latin typeface="楷体" panose="02010609060101010101" charset="-122"/>
              <a:ea typeface="楷体" panose="02010609060101010101" charset="-122"/>
            </a:endParaRPr>
          </a:p>
          <a:p>
            <a:r>
              <a:rPr lang="zh-CN" altLang="en-US" sz="2800" dirty="0">
                <a:solidFill>
                  <a:srgbClr val="C33229"/>
                </a:solidFill>
                <a:latin typeface="楷体" panose="02010609060101010101" charset="-122"/>
                <a:ea typeface="楷体" panose="02010609060101010101" charset="-122"/>
                <a:sym typeface="+mn-ea"/>
              </a:rPr>
              <a:t>张文达：死有什么了不起，共产党是不怕死的，是杀不完的！革命一定会胜利，天一定会亮的！（B将张文达押走）中国共产党万岁！中国革命万岁！中国共产党万岁！</a:t>
            </a:r>
          </a:p>
        </p:txBody>
      </p:sp>
      <p:sp>
        <p:nvSpPr>
          <p:cNvPr id="7" name="半闭框 6"/>
          <p:cNvSpPr/>
          <p:nvPr/>
        </p:nvSpPr>
        <p:spPr>
          <a:xfrm rot="10800000">
            <a:off x="9657715" y="4150996"/>
            <a:ext cx="629285" cy="669290"/>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a:off x="1409700" y="1278255"/>
            <a:ext cx="629285" cy="696595"/>
          </a:xfrm>
          <a:prstGeom prst="halfFrame">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a:extLst>
              <a:ext uri="{FF2B5EF4-FFF2-40B4-BE49-F238E27FC236}">
                <a16:creationId xmlns:a16="http://schemas.microsoft.com/office/drawing/2014/main" id="{E4B8BEC0-F86E-AC7A-BA60-6B3740D3A824}"/>
              </a:ext>
            </a:extLst>
          </p:cNvPr>
          <p:cNvSpPr/>
          <p:nvPr/>
        </p:nvSpPr>
        <p:spPr>
          <a:xfrm>
            <a:off x="1662430" y="387985"/>
            <a:ext cx="1915795" cy="584835"/>
          </a:xfrm>
          <a:prstGeom prst="rect">
            <a:avLst/>
          </a:prstGeom>
          <a:noFill/>
          <a:ln>
            <a:noFill/>
          </a:ln>
        </p:spPr>
        <p:txBody>
          <a:bodyPr wrap="none" rtlCol="0" anchor="t">
            <a:spAutoFit/>
          </a:bodyPr>
          <a:lstStyle/>
          <a:p>
            <a:pPr algn="ctr"/>
            <a:r>
              <a:rPr lang="zh-CN" altLang="en-US" sz="3200" dirty="0"/>
              <a:t>重回</a:t>
            </a:r>
            <a:r>
              <a:rPr lang="en-US" altLang="zh-CN" sz="3200" dirty="0"/>
              <a:t>1945</a:t>
            </a:r>
            <a:endParaRPr lang="zh-CN" altLang="en-US" sz="3200" dirty="0">
              <a:solidFill>
                <a:schemeClr val="tx1"/>
              </a:solidFill>
              <a:effectLst/>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088" y="0"/>
            <a:ext cx="10283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53413" y="568365"/>
            <a:ext cx="5285173" cy="1107996"/>
          </a:xfrm>
          <a:prstGeom prst="rect">
            <a:avLst/>
          </a:prstGeom>
          <a:noFill/>
        </p:spPr>
        <p:txBody>
          <a:bodyPr wrap="square" rtlCol="0">
            <a:spAutoFit/>
          </a:bodyPr>
          <a:lstStyle/>
          <a:p>
            <a:pPr algn="dist"/>
            <a:r>
              <a:rPr lang="zh-CN" altLang="en-US" sz="6600" dirty="0">
                <a:solidFill>
                  <a:srgbClr val="C00000"/>
                </a:solidFill>
                <a:latin typeface="汉仪程行简" panose="00020600040101010101" pitchFamily="18" charset="-122"/>
                <a:ea typeface="汉仪程行简" panose="00020600040101010101" pitchFamily="18" charset="-122"/>
              </a:rPr>
              <a:t>红色小剧场</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2385" y="-434975"/>
            <a:ext cx="12192635" cy="7376795"/>
            <a:chOff x="0" y="-607"/>
            <a:chExt cx="19201" cy="11617"/>
          </a:xfrm>
        </p:grpSpPr>
        <p:pic>
          <p:nvPicPr>
            <p:cNvPr id="11" name="图片 10" descr="东南门"/>
            <p:cNvPicPr>
              <a:picLocks noChangeAspect="1"/>
            </p:cNvPicPr>
            <p:nvPr/>
          </p:nvPicPr>
          <p:blipFill>
            <a:blip r:embed="rId3"/>
            <a:stretch>
              <a:fillRect/>
            </a:stretch>
          </p:blipFill>
          <p:spPr>
            <a:xfrm>
              <a:off x="415" y="6900"/>
              <a:ext cx="8523" cy="4110"/>
            </a:xfrm>
            <a:prstGeom prst="rect">
              <a:avLst/>
            </a:prstGeom>
          </p:spPr>
        </p:pic>
        <p:pic>
          <p:nvPicPr>
            <p:cNvPr id="12" name="图片 11" descr="校标"/>
            <p:cNvPicPr>
              <a:picLocks noChangeAspect="1"/>
            </p:cNvPicPr>
            <p:nvPr/>
          </p:nvPicPr>
          <p:blipFill>
            <a:blip r:embed="rId4"/>
            <a:stretch>
              <a:fillRect/>
            </a:stretch>
          </p:blipFill>
          <p:spPr>
            <a:xfrm>
              <a:off x="13826" y="-607"/>
              <a:ext cx="5375" cy="3801"/>
            </a:xfrm>
            <a:prstGeom prst="rect">
              <a:avLst/>
            </a:prstGeom>
          </p:spPr>
        </p:pic>
        <p:sp>
          <p:nvSpPr>
            <p:cNvPr id="16" name="矩形 15"/>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30" name="组合 29"/>
          <p:cNvGrpSpPr/>
          <p:nvPr/>
        </p:nvGrpSpPr>
        <p:grpSpPr>
          <a:xfrm>
            <a:off x="316230" y="276225"/>
            <a:ext cx="3815715" cy="746125"/>
            <a:chOff x="498" y="435"/>
            <a:chExt cx="6009" cy="1175"/>
          </a:xfrm>
        </p:grpSpPr>
        <p:sp>
          <p:nvSpPr>
            <p:cNvPr id="4" name="矩形 3"/>
            <p:cNvSpPr/>
            <p:nvPr/>
          </p:nvSpPr>
          <p:spPr>
            <a:xfrm>
              <a:off x="4232" y="698"/>
              <a:ext cx="488" cy="822"/>
            </a:xfrm>
            <a:prstGeom prst="rect">
              <a:avLst/>
            </a:prstGeom>
            <a:noFill/>
            <a:ln>
              <a:noFill/>
            </a:ln>
          </p:spPr>
          <p:txBody>
            <a:bodyPr wrap="none" rtlCol="0" anchor="t">
              <a:spAutoFit/>
            </a:bodyPr>
            <a:lstStyle/>
            <a:p>
              <a:pPr algn="ctr"/>
              <a:endParaRPr lang="zh-CN" altLang="en-US" sz="2800">
                <a:solidFill>
                  <a:schemeClr val="tx1"/>
                </a:solidFill>
                <a:effectLst/>
              </a:endParaRPr>
            </a:p>
          </p:txBody>
        </p:sp>
        <p:cxnSp>
          <p:nvCxnSpPr>
            <p:cNvPr id="14" name="直接连接符 13"/>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5"/>
            <a:stretch>
              <a:fillRect/>
            </a:stretch>
          </p:blipFill>
          <p:spPr>
            <a:xfrm>
              <a:off x="498" y="435"/>
              <a:ext cx="1175" cy="1175"/>
            </a:xfrm>
            <a:prstGeom prst="rect">
              <a:avLst/>
            </a:prstGeom>
          </p:spPr>
        </p:pic>
      </p:grpSp>
      <p:pic>
        <p:nvPicPr>
          <p:cNvPr id="104" name="图片 103"/>
          <p:cNvPicPr/>
          <p:nvPr/>
        </p:nvPicPr>
        <p:blipFill>
          <a:blip r:embed="rId6"/>
          <a:stretch>
            <a:fillRect/>
          </a:stretch>
        </p:blipFill>
        <p:spPr>
          <a:xfrm>
            <a:off x="480060" y="1380490"/>
            <a:ext cx="2632710" cy="4507230"/>
          </a:xfrm>
          <a:prstGeom prst="rect">
            <a:avLst/>
          </a:prstGeom>
          <a:noFill/>
          <a:ln w="9525">
            <a:noFill/>
          </a:ln>
        </p:spPr>
      </p:pic>
      <p:sp>
        <p:nvSpPr>
          <p:cNvPr id="18" name="任意多边形 17"/>
          <p:cNvSpPr/>
          <p:nvPr/>
        </p:nvSpPr>
        <p:spPr>
          <a:xfrm>
            <a:off x="2997200" y="1414145"/>
            <a:ext cx="8235315" cy="4131310"/>
          </a:xfrm>
          <a:custGeom>
            <a:avLst/>
            <a:gdLst>
              <a:gd name="connsiteX0" fmla="*/ 1241 w 12647"/>
              <a:gd name="connsiteY0" fmla="*/ 950 h 5699"/>
              <a:gd name="connsiteX1" fmla="*/ 2161 w 12647"/>
              <a:gd name="connsiteY1" fmla="*/ 0 h 5699"/>
              <a:gd name="connsiteX2" fmla="*/ 3139 w 12647"/>
              <a:gd name="connsiteY2" fmla="*/ 0 h 5699"/>
              <a:gd name="connsiteX3" fmla="*/ 3139 w 12647"/>
              <a:gd name="connsiteY3" fmla="*/ 0 h 5699"/>
              <a:gd name="connsiteX4" fmla="*/ 5986 w 12647"/>
              <a:gd name="connsiteY4" fmla="*/ 0 h 5699"/>
              <a:gd name="connsiteX5" fmla="*/ 11708 w 12647"/>
              <a:gd name="connsiteY5" fmla="*/ 0 h 5699"/>
              <a:gd name="connsiteX6" fmla="*/ 12629 w 12647"/>
              <a:gd name="connsiteY6" fmla="*/ 950 h 5699"/>
              <a:gd name="connsiteX7" fmla="*/ 12647 w 12647"/>
              <a:gd name="connsiteY7" fmla="*/ 2150 h 5699"/>
              <a:gd name="connsiteX8" fmla="*/ 12629 w 12647"/>
              <a:gd name="connsiteY8" fmla="*/ 3325 h 5699"/>
              <a:gd name="connsiteX9" fmla="*/ 12629 w 12647"/>
              <a:gd name="connsiteY9" fmla="*/ 4749 h 5699"/>
              <a:gd name="connsiteX10" fmla="*/ 12629 w 12647"/>
              <a:gd name="connsiteY10" fmla="*/ 4749 h 5699"/>
              <a:gd name="connsiteX11" fmla="*/ 11708 w 12647"/>
              <a:gd name="connsiteY11" fmla="*/ 5699 h 5699"/>
              <a:gd name="connsiteX12" fmla="*/ 5986 w 12647"/>
              <a:gd name="connsiteY12" fmla="*/ 5699 h 5699"/>
              <a:gd name="connsiteX13" fmla="*/ 4545 w 12647"/>
              <a:gd name="connsiteY13" fmla="*/ 5699 h 5699"/>
              <a:gd name="connsiteX14" fmla="*/ 3139 w 12647"/>
              <a:gd name="connsiteY14" fmla="*/ 5699 h 5699"/>
              <a:gd name="connsiteX15" fmla="*/ 2161 w 12647"/>
              <a:gd name="connsiteY15" fmla="*/ 5699 h 5699"/>
              <a:gd name="connsiteX16" fmla="*/ 1241 w 12647"/>
              <a:gd name="connsiteY16" fmla="*/ 4749 h 5699"/>
              <a:gd name="connsiteX17" fmla="*/ 1241 w 12647"/>
              <a:gd name="connsiteY17" fmla="*/ 4749 h 5699"/>
              <a:gd name="connsiteX18" fmla="*/ 0 w 12647"/>
              <a:gd name="connsiteY18" fmla="*/ 4276 h 5699"/>
              <a:gd name="connsiteX19" fmla="*/ 1241 w 12647"/>
              <a:gd name="connsiteY19" fmla="*/ 3325 h 5699"/>
              <a:gd name="connsiteX20" fmla="*/ 1241 w 12647"/>
              <a:gd name="connsiteY20" fmla="*/ 950 h 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47" h="5699">
                <a:moveTo>
                  <a:pt x="1241" y="950"/>
                </a:moveTo>
                <a:cubicBezTo>
                  <a:pt x="1241" y="425"/>
                  <a:pt x="1653" y="0"/>
                  <a:pt x="2161" y="0"/>
                </a:cubicBezTo>
                <a:lnTo>
                  <a:pt x="3139" y="0"/>
                </a:lnTo>
                <a:lnTo>
                  <a:pt x="3139" y="0"/>
                </a:lnTo>
                <a:lnTo>
                  <a:pt x="5986" y="0"/>
                </a:lnTo>
                <a:lnTo>
                  <a:pt x="11708" y="0"/>
                </a:lnTo>
                <a:cubicBezTo>
                  <a:pt x="12217" y="0"/>
                  <a:pt x="12629" y="425"/>
                  <a:pt x="12629" y="950"/>
                </a:cubicBezTo>
                <a:lnTo>
                  <a:pt x="12647" y="2150"/>
                </a:lnTo>
                <a:lnTo>
                  <a:pt x="12629" y="3325"/>
                </a:lnTo>
                <a:lnTo>
                  <a:pt x="12629" y="4749"/>
                </a:lnTo>
                <a:lnTo>
                  <a:pt x="12629" y="4749"/>
                </a:lnTo>
                <a:cubicBezTo>
                  <a:pt x="12629" y="5274"/>
                  <a:pt x="12217" y="5699"/>
                  <a:pt x="11708" y="5699"/>
                </a:cubicBezTo>
                <a:lnTo>
                  <a:pt x="5986" y="5699"/>
                </a:lnTo>
                <a:lnTo>
                  <a:pt x="4545" y="5699"/>
                </a:lnTo>
                <a:lnTo>
                  <a:pt x="3139" y="5699"/>
                </a:lnTo>
                <a:lnTo>
                  <a:pt x="2161" y="5699"/>
                </a:lnTo>
                <a:cubicBezTo>
                  <a:pt x="1653" y="5699"/>
                  <a:pt x="1241" y="5274"/>
                  <a:pt x="1241" y="4749"/>
                </a:cubicBezTo>
                <a:lnTo>
                  <a:pt x="1241" y="4749"/>
                </a:lnTo>
                <a:lnTo>
                  <a:pt x="0" y="4276"/>
                </a:lnTo>
                <a:lnTo>
                  <a:pt x="1241" y="3325"/>
                </a:lnTo>
                <a:lnTo>
                  <a:pt x="1241" y="950"/>
                </a:lnTo>
                <a:close/>
              </a:path>
            </a:pathLst>
          </a:cu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a:latin typeface="楷体" panose="02010609060101010101" charset="-122"/>
                <a:ea typeface="楷体" panose="02010609060101010101" charset="-122"/>
                <a:cs typeface="楷体" panose="02010609060101010101" charset="-122"/>
                <a:sym typeface="+mn-ea"/>
              </a:rPr>
              <a:t>  </a:t>
            </a:r>
            <a:endParaRPr lang="zh-CN" altLang="en-US"/>
          </a:p>
        </p:txBody>
      </p:sp>
      <p:sp>
        <p:nvSpPr>
          <p:cNvPr id="23" name="文本框 22"/>
          <p:cNvSpPr txBox="1"/>
          <p:nvPr/>
        </p:nvSpPr>
        <p:spPr>
          <a:xfrm>
            <a:off x="4196080" y="1649730"/>
            <a:ext cx="6866890" cy="3969385"/>
          </a:xfrm>
          <a:prstGeom prst="rect">
            <a:avLst/>
          </a:prstGeom>
          <a:noFill/>
        </p:spPr>
        <p:txBody>
          <a:bodyPr wrap="square" rtlCol="0">
            <a:spAutoFit/>
          </a:bodyPr>
          <a:lstStyle/>
          <a:p>
            <a:r>
              <a:rPr lang="en-US" altLang="zh-CN" dirty="0">
                <a:latin typeface="楷体" panose="02010609060101010101" charset="-122"/>
                <a:ea typeface="楷体" panose="02010609060101010101" charset="-122"/>
                <a:cs typeface="楷体" panose="02010609060101010101" charset="-122"/>
                <a:sym typeface="+mn-ea"/>
              </a:rPr>
              <a:t>  </a:t>
            </a:r>
            <a:r>
              <a:rPr lang="en-US" altLang="zh-CN" sz="2400" dirty="0">
                <a:latin typeface="楷体" panose="02010609060101010101" charset="-122"/>
                <a:ea typeface="楷体" panose="02010609060101010101" charset="-122"/>
                <a:cs typeface="楷体" panose="02010609060101010101" charset="-122"/>
                <a:sym typeface="+mn-ea"/>
              </a:rPr>
              <a:t> </a:t>
            </a:r>
            <a:r>
              <a:rPr lang="zh-CN" altLang="en-US" sz="2800" dirty="0">
                <a:latin typeface="楷体" panose="02010609060101010101" charset="-122"/>
                <a:ea typeface="楷体" panose="02010609060101010101" charset="-122"/>
                <a:cs typeface="楷体" panose="02010609060101010101" charset="-122"/>
                <a:sym typeface="+mn-ea"/>
              </a:rPr>
              <a:t>三年以来，在人民解放战争和人民革命中牺牲的人民英雄们永垂不朽！ </a:t>
            </a:r>
            <a:r>
              <a:rPr lang="en-US" altLang="zh-CN" sz="2800" dirty="0">
                <a:latin typeface="楷体" panose="02010609060101010101" charset="-122"/>
                <a:ea typeface="楷体" panose="02010609060101010101" charset="-122"/>
                <a:cs typeface="楷体" panose="02010609060101010101" charset="-122"/>
                <a:sym typeface="+mn-ea"/>
              </a:rPr>
              <a:t>    </a:t>
            </a:r>
            <a:endParaRPr lang="en-US" altLang="zh-CN" sz="2800" dirty="0">
              <a:latin typeface="楷体" panose="02010609060101010101" charset="-122"/>
              <a:ea typeface="楷体" panose="02010609060101010101" charset="-122"/>
              <a:cs typeface="楷体" panose="02010609060101010101" charset="-122"/>
            </a:endParaRPr>
          </a:p>
          <a:p>
            <a:pPr lvl="0"/>
            <a:r>
              <a:rPr lang="en-US" altLang="zh-CN" sz="2800" dirty="0">
                <a:latin typeface="楷体" panose="02010609060101010101" charset="-122"/>
                <a:ea typeface="楷体" panose="02010609060101010101" charset="-122"/>
                <a:cs typeface="楷体" panose="02010609060101010101" charset="-122"/>
                <a:sym typeface="+mn-ea"/>
              </a:rPr>
              <a:t>   </a:t>
            </a:r>
            <a:r>
              <a:rPr lang="zh-CN" altLang="en-US" sz="2800" dirty="0">
                <a:latin typeface="楷体" panose="02010609060101010101" charset="-122"/>
                <a:ea typeface="楷体" panose="02010609060101010101" charset="-122"/>
                <a:cs typeface="楷体" panose="02010609060101010101" charset="-122"/>
                <a:sym typeface="+mn-ea"/>
              </a:rPr>
              <a:t>三十年以来，在人民解放战争和人民革命中牺牲的人民英雄们永垂不朽！</a:t>
            </a:r>
            <a:r>
              <a:rPr lang="en-US" altLang="zh-CN" sz="2800" dirty="0">
                <a:latin typeface="楷体" panose="02010609060101010101" charset="-122"/>
                <a:ea typeface="楷体" panose="02010609060101010101" charset="-122"/>
                <a:cs typeface="楷体" panose="02010609060101010101" charset="-122"/>
                <a:sym typeface="+mn-ea"/>
              </a:rPr>
              <a:t>        </a:t>
            </a:r>
            <a:endParaRPr lang="en-US" altLang="zh-CN" sz="2800" dirty="0">
              <a:latin typeface="楷体" panose="02010609060101010101" charset="-122"/>
              <a:ea typeface="楷体" panose="02010609060101010101" charset="-122"/>
              <a:cs typeface="楷体" panose="02010609060101010101" charset="-122"/>
            </a:endParaRPr>
          </a:p>
          <a:p>
            <a:pPr lvl="0"/>
            <a:r>
              <a:rPr lang="en-US" altLang="zh-CN" sz="2800" dirty="0">
                <a:latin typeface="楷体" panose="02010609060101010101" charset="-122"/>
                <a:ea typeface="楷体" panose="02010609060101010101" charset="-122"/>
                <a:cs typeface="楷体" panose="02010609060101010101" charset="-122"/>
                <a:sym typeface="+mn-ea"/>
              </a:rPr>
              <a:t>   </a:t>
            </a:r>
            <a:r>
              <a:rPr lang="zh-CN" altLang="en-US" sz="2800" dirty="0">
                <a:latin typeface="楷体" panose="02010609060101010101" charset="-122"/>
                <a:ea typeface="楷体" panose="02010609060101010101" charset="-122"/>
                <a:cs typeface="楷体" panose="02010609060101010101" charset="-122"/>
                <a:sym typeface="+mn-ea"/>
              </a:rPr>
              <a:t>由此上溯到一千八百四十年，从那时起，为了反对内外敌人，争取民族独立和人民自由幸福，在历次斗争中牺牲的人民英雄们永垂不朽！</a:t>
            </a:r>
            <a:endParaRPr lang="zh-CN" altLang="en-US" sz="2800" dirty="0">
              <a:latin typeface="楷体" panose="02010609060101010101" charset="-122"/>
              <a:ea typeface="楷体" panose="02010609060101010101" charset="-122"/>
              <a:cs typeface="楷体" panose="02010609060101010101" charset="-122"/>
            </a:endParaRPr>
          </a:p>
          <a:p>
            <a:endParaRPr lang="zh-CN" altLang="en-US" sz="2800" dirty="0">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2105025" y="380365"/>
            <a:ext cx="2533015" cy="583565"/>
          </a:xfrm>
          <a:prstGeom prst="rect">
            <a:avLst/>
          </a:prstGeom>
          <a:noFill/>
        </p:spPr>
        <p:txBody>
          <a:bodyPr wrap="square" rtlCol="0">
            <a:spAutoFit/>
          </a:bodyPr>
          <a:lstStyle/>
          <a:p>
            <a:r>
              <a:rPr lang="zh-CN" altLang="en-US" sz="3200" dirty="0"/>
              <a:t>总结</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dissolv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2385" y="-434975"/>
            <a:ext cx="12192635" cy="7376795"/>
            <a:chOff x="0" y="-607"/>
            <a:chExt cx="19201" cy="11617"/>
          </a:xfrm>
        </p:grpSpPr>
        <p:pic>
          <p:nvPicPr>
            <p:cNvPr id="11" name="图片 10" descr="东南门"/>
            <p:cNvPicPr>
              <a:picLocks noChangeAspect="1"/>
            </p:cNvPicPr>
            <p:nvPr/>
          </p:nvPicPr>
          <p:blipFill>
            <a:blip r:embed="rId3"/>
            <a:stretch>
              <a:fillRect/>
            </a:stretch>
          </p:blipFill>
          <p:spPr>
            <a:xfrm>
              <a:off x="415" y="6900"/>
              <a:ext cx="8523" cy="4110"/>
            </a:xfrm>
            <a:prstGeom prst="rect">
              <a:avLst/>
            </a:prstGeom>
          </p:spPr>
        </p:pic>
        <p:pic>
          <p:nvPicPr>
            <p:cNvPr id="12" name="图片 11" descr="校标"/>
            <p:cNvPicPr>
              <a:picLocks noChangeAspect="1"/>
            </p:cNvPicPr>
            <p:nvPr/>
          </p:nvPicPr>
          <p:blipFill>
            <a:blip r:embed="rId4"/>
            <a:stretch>
              <a:fillRect/>
            </a:stretch>
          </p:blipFill>
          <p:spPr>
            <a:xfrm>
              <a:off x="13826" y="-607"/>
              <a:ext cx="5375" cy="3801"/>
            </a:xfrm>
            <a:prstGeom prst="rect">
              <a:avLst/>
            </a:prstGeom>
          </p:spPr>
        </p:pic>
        <p:sp>
          <p:nvSpPr>
            <p:cNvPr id="16" name="矩形 15"/>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22" name="组合 21"/>
          <p:cNvGrpSpPr/>
          <p:nvPr/>
        </p:nvGrpSpPr>
        <p:grpSpPr>
          <a:xfrm>
            <a:off x="1343660" y="1276350"/>
            <a:ext cx="8923020" cy="1275596"/>
            <a:chOff x="1633521" y="1783253"/>
            <a:chExt cx="9527843" cy="1152631"/>
          </a:xfrm>
        </p:grpSpPr>
        <p:cxnSp>
          <p:nvCxnSpPr>
            <p:cNvPr id="13" name="直接连接符 12"/>
            <p:cNvCxnSpPr/>
            <p:nvPr/>
          </p:nvCxnSpPr>
          <p:spPr>
            <a:xfrm>
              <a:off x="1776525" y="2317209"/>
              <a:ext cx="8929575" cy="0"/>
            </a:xfrm>
            <a:prstGeom prst="line">
              <a:avLst/>
            </a:prstGeom>
            <a:ln>
              <a:solidFill>
                <a:srgbClr val="CC0B1C"/>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633521" y="2352916"/>
              <a:ext cx="9527843" cy="582968"/>
            </a:xfrm>
            <a:prstGeom prst="rect">
              <a:avLst/>
            </a:prstGeom>
            <a:noFill/>
            <a:ln w="9525">
              <a:noFill/>
              <a:miter lim="800000"/>
            </a:ln>
          </p:spPr>
          <p:txBody>
            <a:bodyPr wrap="square">
              <a:spAutoFit/>
            </a:bodyPr>
            <a:lstStyle>
              <a:defPPr>
                <a:defRPr lang="en-US"/>
              </a:defPPr>
              <a:lvl1pPr>
                <a:lnSpc>
                  <a:spcPts val="2500"/>
                </a:lnSpc>
                <a:defRPr sz="1600">
                  <a:solidFill>
                    <a:srgbClr val="CC0B1C"/>
                  </a:solidFill>
                  <a:latin typeface="微软雅黑" panose="020B0503020204020204" pitchFamily="34" charset="-122"/>
                  <a:ea typeface="微软雅黑" panose="020B0503020204020204" pitchFamily="34" charset="-122"/>
                </a:defRPr>
              </a:lvl1pPr>
            </a:lstStyle>
            <a:p>
              <a:pPr>
                <a:lnSpc>
                  <a:spcPct val="150000"/>
                </a:lnSpc>
              </a:pPr>
              <a:endParaRPr lang="zh-CN" altLang="en-US" sz="2400" dirty="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3" name="矩形: 圆角 18"/>
            <p:cNvSpPr/>
            <p:nvPr/>
          </p:nvSpPr>
          <p:spPr>
            <a:xfrm>
              <a:off x="1776587" y="1783253"/>
              <a:ext cx="3018628" cy="46385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0" name="矩形 19"/>
            <p:cNvSpPr/>
            <p:nvPr/>
          </p:nvSpPr>
          <p:spPr>
            <a:xfrm>
              <a:off x="2228602" y="1810118"/>
              <a:ext cx="2113296" cy="471653"/>
            </a:xfrm>
            <a:prstGeom prst="rect">
              <a:avLst/>
            </a:prstGeom>
          </p:spPr>
          <p:txBody>
            <a:bodyPr wrap="square">
              <a:spAutoFit/>
            </a:bodyPr>
            <a:lstStyle/>
            <a:p>
              <a:pPr algn="ctr"/>
              <a:r>
                <a:rPr lang="zh-CN" altLang="en-US" sz="2800" dirty="0">
                  <a:solidFill>
                    <a:schemeClr val="bg1"/>
                  </a:solidFill>
                  <a:latin typeface="字魂100号-方方先锋体" panose="00000500000000000000" pitchFamily="2" charset="-122"/>
                  <a:ea typeface="字魂100号-方方先锋体" panose="00000500000000000000" pitchFamily="2" charset="-122"/>
                </a:rPr>
                <a:t>学习与交流</a:t>
              </a:r>
            </a:p>
          </p:txBody>
        </p:sp>
      </p:grpSp>
      <p:sp>
        <p:nvSpPr>
          <p:cNvPr id="7" name="文本框 6"/>
          <p:cNvSpPr txBox="1"/>
          <p:nvPr/>
        </p:nvSpPr>
        <p:spPr>
          <a:xfrm>
            <a:off x="1028065" y="2130425"/>
            <a:ext cx="9013190" cy="1174115"/>
          </a:xfrm>
          <a:prstGeom prst="rect">
            <a:avLst/>
          </a:prstGeom>
          <a:noFill/>
        </p:spPr>
        <p:txBody>
          <a:bodyPr wrap="square" rtlCol="0">
            <a:spAutoFit/>
          </a:bodyPr>
          <a:lstStyle/>
          <a:p>
            <a:pPr>
              <a:lnSpc>
                <a:spcPct val="110000"/>
              </a:lnSpc>
            </a:pPr>
            <a:r>
              <a:rPr lang="zh-CN" altLang="en-US" sz="2800">
                <a:latin typeface="楷体" panose="02010609060101010101" charset="-122"/>
                <a:ea typeface="楷体" panose="02010609060101010101" charset="-122"/>
              </a:rPr>
              <a:t>在以地换枪中我们可以看出张文达同志</a:t>
            </a:r>
            <a:r>
              <a:rPr lang="zh-CN" altLang="en-US" sz="3600">
                <a:latin typeface="楷体" panose="02010609060101010101" charset="-122"/>
                <a:ea typeface="楷体" panose="02010609060101010101" charset="-122"/>
              </a:rPr>
              <a:t>舍小家为大家</a:t>
            </a:r>
            <a:r>
              <a:rPr lang="zh-CN" altLang="en-US" sz="2800">
                <a:latin typeface="楷体" panose="02010609060101010101" charset="-122"/>
                <a:ea typeface="楷体" panose="02010609060101010101" charset="-122"/>
              </a:rPr>
              <a:t>的无私奉献精神</a:t>
            </a:r>
          </a:p>
        </p:txBody>
      </p:sp>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9000" l="10000" r="90000">
                        <a14:foregroundMark x1="44100" y1="87900" x2="44100" y2="87900"/>
                        <a14:foregroundMark x1="47700" y1="81400" x2="48100" y2="99000"/>
                        <a14:foregroundMark x1="40900" y1="76000" x2="40900" y2="76000"/>
                        <a14:foregroundMark x1="47000" y1="44800" x2="45600" y2="39400"/>
                        <a14:foregroundMark x1="57100" y1="37300" x2="57100" y2="37300"/>
                        <a14:foregroundMark x1="57400" y1="37600" x2="59200" y2="45900"/>
                        <a14:foregroundMark x1="43100" y1="39000" x2="47400" y2="48400"/>
                      </a14:backgroundRemoval>
                    </a14:imgEffect>
                  </a14:imgLayer>
                </a14:imgProps>
              </a:ext>
              <a:ext uri="{28A0092B-C50C-407E-A947-70E740481C1C}">
                <a14:useLocalDpi xmlns:a14="http://schemas.microsoft.com/office/drawing/2010/main" val="0"/>
              </a:ext>
            </a:extLst>
          </a:blip>
          <a:stretch>
            <a:fillRect/>
          </a:stretch>
        </p:blipFill>
        <p:spPr>
          <a:xfrm>
            <a:off x="9522460" y="4058920"/>
            <a:ext cx="2271395" cy="2271395"/>
          </a:xfrm>
          <a:prstGeom prst="rect">
            <a:avLst/>
          </a:prstGeom>
        </p:spPr>
      </p:pic>
      <p:pic>
        <p:nvPicPr>
          <p:cNvPr id="6" name="图片 5"/>
          <p:cNvPicPr>
            <a:picLocks noChangeAspect="1"/>
          </p:cNvPicPr>
          <p:nvPr/>
        </p:nvPicPr>
        <p:blipFill>
          <a:blip r:embed="rId7" cstate="print">
            <a:extLst>
              <a:ext uri="{BEBA8EAE-BF5A-486C-A8C5-ECC9F3942E4B}">
                <a14:imgProps xmlns:a14="http://schemas.microsoft.com/office/drawing/2010/main">
                  <a14:imgLayer r:embed="rId8">
                    <a14:imgEffect>
                      <a14:backgroundRemoval t="9000" b="99100" l="10000" r="90000">
                        <a14:foregroundMark x1="46500" y1="39100" x2="46500" y2="39100"/>
                        <a14:foregroundMark x1="46500" y1="39100" x2="50000" y2="38800"/>
                        <a14:foregroundMark x1="47900" y1="32700" x2="47500" y2="39100"/>
                        <a14:foregroundMark x1="52900" y1="32700" x2="57900" y2="30200"/>
                        <a14:foregroundMark x1="63300" y1="31600" x2="63300" y2="42400"/>
                        <a14:foregroundMark x1="62600" y1="27300" x2="60800" y2="34100"/>
                        <a14:foregroundMark x1="49300" y1="41700" x2="41100" y2="37300"/>
                        <a14:foregroundMark x1="61900" y1="36600" x2="68400" y2="39900"/>
                        <a14:foregroundMark x1="36800" y1="96200" x2="36800" y2="96200"/>
                        <a14:foregroundMark x1="35300" y1="94100" x2="35300" y2="94100"/>
                        <a14:foregroundMark x1="48600" y1="99100" x2="48600" y2="99100"/>
                        <a14:foregroundMark x1="49300" y1="10800" x2="49300" y2="10800"/>
                        <a14:foregroundMark x1="50000" y1="9000" x2="50000" y2="9000"/>
                        <a14:foregroundMark x1="50000" y1="9000" x2="50000" y2="9000"/>
                      </a14:backgroundRemoval>
                    </a14:imgEffect>
                  </a14:imgLayer>
                </a14:imgProps>
              </a:ext>
              <a:ext uri="{28A0092B-C50C-407E-A947-70E740481C1C}">
                <a14:useLocalDpi xmlns:a14="http://schemas.microsoft.com/office/drawing/2010/main" val="0"/>
              </a:ext>
            </a:extLst>
          </a:blip>
          <a:stretch>
            <a:fillRect/>
          </a:stretch>
        </p:blipFill>
        <p:spPr>
          <a:xfrm>
            <a:off x="8345805" y="4026535"/>
            <a:ext cx="2303780" cy="2303780"/>
          </a:xfrm>
          <a:prstGeom prst="rect">
            <a:avLst/>
          </a:prstGeom>
        </p:spPr>
      </p:pic>
      <p:pic>
        <p:nvPicPr>
          <p:cNvPr id="8" name="图片 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9000" l="10000" r="90000">
                        <a14:foregroundMark x1="44100" y1="87900" x2="44100" y2="87900"/>
                        <a14:foregroundMark x1="47700" y1="81400" x2="48100" y2="99000"/>
                        <a14:foregroundMark x1="40900" y1="76000" x2="40900" y2="76000"/>
                        <a14:foregroundMark x1="47000" y1="44800" x2="45600" y2="39400"/>
                        <a14:foregroundMark x1="57100" y1="37300" x2="57100" y2="37300"/>
                        <a14:foregroundMark x1="57400" y1="37600" x2="59200" y2="45900"/>
                        <a14:foregroundMark x1="43100" y1="39000" x2="47400" y2="48400"/>
                      </a14:backgroundRemoval>
                    </a14:imgEffect>
                  </a14:imgLayer>
                </a14:imgProps>
              </a:ext>
              <a:ext uri="{28A0092B-C50C-407E-A947-70E740481C1C}">
                <a14:useLocalDpi xmlns:a14="http://schemas.microsoft.com/office/drawing/2010/main" val="0"/>
              </a:ext>
            </a:extLst>
          </a:blip>
          <a:stretch>
            <a:fillRect/>
          </a:stretch>
        </p:blipFill>
        <p:spPr>
          <a:xfrm>
            <a:off x="7114540" y="4220210"/>
            <a:ext cx="2271395" cy="2271395"/>
          </a:xfrm>
          <a:prstGeom prst="rect">
            <a:avLst/>
          </a:prstGeom>
        </p:spPr>
      </p:pic>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ackgroundRemoval t="9000" b="99100" l="10000" r="90000">
                        <a14:foregroundMark x1="46500" y1="39100" x2="46500" y2="39100"/>
                        <a14:foregroundMark x1="46500" y1="39100" x2="50000" y2="38800"/>
                        <a14:foregroundMark x1="47900" y1="32700" x2="47500" y2="39100"/>
                        <a14:foregroundMark x1="52900" y1="32700" x2="57900" y2="30200"/>
                        <a14:foregroundMark x1="63300" y1="31600" x2="63300" y2="42400"/>
                        <a14:foregroundMark x1="62600" y1="27300" x2="60800" y2="34100"/>
                        <a14:foregroundMark x1="49300" y1="41700" x2="41100" y2="37300"/>
                        <a14:foregroundMark x1="61900" y1="36600" x2="68400" y2="39900"/>
                        <a14:foregroundMark x1="36800" y1="96200" x2="36800" y2="96200"/>
                        <a14:foregroundMark x1="35300" y1="94100" x2="35300" y2="94100"/>
                        <a14:foregroundMark x1="48600" y1="99100" x2="48600" y2="99100"/>
                        <a14:foregroundMark x1="49300" y1="10800" x2="49300" y2="10800"/>
                        <a14:foregroundMark x1="50000" y1="9000" x2="50000" y2="9000"/>
                        <a14:foregroundMark x1="50000" y1="9000" x2="50000" y2="9000"/>
                      </a14:backgroundRemoval>
                    </a14:imgEffect>
                  </a14:imgLayer>
                </a14:imgProps>
              </a:ext>
              <a:ext uri="{28A0092B-C50C-407E-A947-70E740481C1C}">
                <a14:useLocalDpi xmlns:a14="http://schemas.microsoft.com/office/drawing/2010/main" val="0"/>
              </a:ext>
            </a:extLst>
          </a:blip>
          <a:stretch>
            <a:fillRect/>
          </a:stretch>
        </p:blipFill>
        <p:spPr>
          <a:xfrm>
            <a:off x="6109335" y="4331970"/>
            <a:ext cx="2127250" cy="2127250"/>
          </a:xfrm>
          <a:prstGeom prst="rect">
            <a:avLst/>
          </a:prstGeom>
        </p:spPr>
      </p:pic>
      <p:sp>
        <p:nvSpPr>
          <p:cNvPr id="14" name="文本框 13"/>
          <p:cNvSpPr txBox="1"/>
          <p:nvPr/>
        </p:nvSpPr>
        <p:spPr>
          <a:xfrm>
            <a:off x="1028065" y="3527425"/>
            <a:ext cx="9072880" cy="1938020"/>
          </a:xfrm>
          <a:prstGeom prst="rect">
            <a:avLst/>
          </a:prstGeom>
          <a:noFill/>
        </p:spPr>
        <p:txBody>
          <a:bodyPr wrap="none" rtlCol="0">
            <a:spAutoFit/>
          </a:bodyPr>
          <a:lstStyle/>
          <a:p>
            <a:pPr algn="l"/>
            <a:r>
              <a:rPr lang="zh-CN" altLang="en-US" sz="2800">
                <a:latin typeface="楷体" panose="02010609060101010101" charset="-122"/>
                <a:ea typeface="楷体" panose="02010609060101010101" charset="-122"/>
                <a:sym typeface="+mn-ea"/>
              </a:rPr>
              <a:t>在张文达同志英勇牺牲的故事中我们可以看出张文达同志</a:t>
            </a:r>
          </a:p>
          <a:p>
            <a:pPr algn="l"/>
            <a:r>
              <a:rPr lang="zh-CN" altLang="en-US" sz="2800">
                <a:latin typeface="楷体" panose="02010609060101010101" charset="-122"/>
                <a:ea typeface="楷体" panose="02010609060101010101" charset="-122"/>
                <a:sym typeface="+mn-ea"/>
              </a:rPr>
              <a:t>是一个</a:t>
            </a:r>
            <a:r>
              <a:rPr lang="zh-CN" altLang="en-US" sz="3600">
                <a:latin typeface="楷体" panose="02010609060101010101" charset="-122"/>
                <a:ea typeface="楷体" panose="02010609060101010101" charset="-122"/>
                <a:sym typeface="+mn-ea"/>
              </a:rPr>
              <a:t>英勇无畏，心系百姓</a:t>
            </a:r>
            <a:r>
              <a:rPr lang="zh-CN" altLang="en-US" sz="2800">
                <a:latin typeface="楷体" panose="02010609060101010101" charset="-122"/>
                <a:ea typeface="楷体" panose="02010609060101010101" charset="-122"/>
                <a:sym typeface="+mn-ea"/>
              </a:rPr>
              <a:t>的人，</a:t>
            </a:r>
          </a:p>
          <a:p>
            <a:pPr algn="l"/>
            <a:r>
              <a:rPr lang="zh-CN" altLang="en-US" sz="2800">
                <a:latin typeface="楷体" panose="02010609060101010101" charset="-122"/>
                <a:ea typeface="楷体" panose="02010609060101010101" charset="-122"/>
                <a:sym typeface="+mn-ea"/>
              </a:rPr>
              <a:t>像是我们兰西的守护神一样。</a:t>
            </a:r>
          </a:p>
          <a:p>
            <a:pPr algn="l"/>
            <a:r>
              <a:rPr lang="en-US" altLang="zh-CN" sz="2800">
                <a:latin typeface="楷体" panose="02010609060101010101" charset="-122"/>
                <a:ea typeface="楷体" panose="02010609060101010101"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plus(in)">
                                      <p:cBhvr>
                                        <p:cTn id="7" dur="2000"/>
                                        <p:tgtEl>
                                          <p:spTgt spid="10"/>
                                        </p:tgtEl>
                                      </p:cBhvr>
                                    </p:animEffect>
                                  </p:childTnLst>
                                </p:cTn>
                              </p:par>
                              <p:par>
                                <p:cTn id="8" presetID="1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par>
                                <p:cTn id="11" presetID="26"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80">
                                          <p:stCondLst>
                                            <p:cond delay="0"/>
                                          </p:stCondLst>
                                        </p:cTn>
                                        <p:tgtEl>
                                          <p:spTgt spid="8"/>
                                        </p:tgtEl>
                                      </p:cBhvr>
                                    </p:animEffect>
                                    <p:anim calcmode="lin" valueType="num">
                                      <p:cBhvr>
                                        <p:cTn id="3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5" dur="26">
                                          <p:stCondLst>
                                            <p:cond delay="650"/>
                                          </p:stCondLst>
                                        </p:cTn>
                                        <p:tgtEl>
                                          <p:spTgt spid="8"/>
                                        </p:tgtEl>
                                      </p:cBhvr>
                                      <p:to x="100000" y="60000"/>
                                    </p:animScale>
                                    <p:animScale>
                                      <p:cBhvr>
                                        <p:cTn id="36" dur="166" decel="50000">
                                          <p:stCondLst>
                                            <p:cond delay="676"/>
                                          </p:stCondLst>
                                        </p:cTn>
                                        <p:tgtEl>
                                          <p:spTgt spid="8"/>
                                        </p:tgtEl>
                                      </p:cBhvr>
                                      <p:to x="100000" y="100000"/>
                                    </p:animScale>
                                    <p:animScale>
                                      <p:cBhvr>
                                        <p:cTn id="37" dur="26">
                                          <p:stCondLst>
                                            <p:cond delay="1312"/>
                                          </p:stCondLst>
                                        </p:cTn>
                                        <p:tgtEl>
                                          <p:spTgt spid="8"/>
                                        </p:tgtEl>
                                      </p:cBhvr>
                                      <p:to x="100000" y="80000"/>
                                    </p:animScale>
                                    <p:animScale>
                                      <p:cBhvr>
                                        <p:cTn id="38" dur="166" decel="50000">
                                          <p:stCondLst>
                                            <p:cond delay="1338"/>
                                          </p:stCondLst>
                                        </p:cTn>
                                        <p:tgtEl>
                                          <p:spTgt spid="8"/>
                                        </p:tgtEl>
                                      </p:cBhvr>
                                      <p:to x="100000" y="100000"/>
                                    </p:animScale>
                                    <p:animScale>
                                      <p:cBhvr>
                                        <p:cTn id="39" dur="26">
                                          <p:stCondLst>
                                            <p:cond delay="1642"/>
                                          </p:stCondLst>
                                        </p:cTn>
                                        <p:tgtEl>
                                          <p:spTgt spid="8"/>
                                        </p:tgtEl>
                                      </p:cBhvr>
                                      <p:to x="100000" y="90000"/>
                                    </p:animScale>
                                    <p:animScale>
                                      <p:cBhvr>
                                        <p:cTn id="40" dur="166" decel="50000">
                                          <p:stCondLst>
                                            <p:cond delay="1668"/>
                                          </p:stCondLst>
                                        </p:cTn>
                                        <p:tgtEl>
                                          <p:spTgt spid="8"/>
                                        </p:tgtEl>
                                      </p:cBhvr>
                                      <p:to x="100000" y="100000"/>
                                    </p:animScale>
                                    <p:animScale>
                                      <p:cBhvr>
                                        <p:cTn id="41" dur="26">
                                          <p:stCondLst>
                                            <p:cond delay="1808"/>
                                          </p:stCondLst>
                                        </p:cTn>
                                        <p:tgtEl>
                                          <p:spTgt spid="8"/>
                                        </p:tgtEl>
                                      </p:cBhvr>
                                      <p:to x="100000" y="95000"/>
                                    </p:animScale>
                                    <p:animScale>
                                      <p:cBhvr>
                                        <p:cTn id="42" dur="166" decel="50000">
                                          <p:stCondLst>
                                            <p:cond delay="1834"/>
                                          </p:stCondLst>
                                        </p:cTn>
                                        <p:tgtEl>
                                          <p:spTgt spid="8"/>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dissolve">
                                      <p:cBhvr>
                                        <p:cTn id="52" dur="500"/>
                                        <p:tgtEl>
                                          <p:spTgt spid="14">
                                            <p:txEl>
                                              <p:pRg st="0" end="0"/>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animEffect transition="in" filter="dissolve">
                                      <p:cBhvr>
                                        <p:cTn id="55" dur="500"/>
                                        <p:tgtEl>
                                          <p:spTgt spid="14">
                                            <p:txEl>
                                              <p:pRg st="1" end="1"/>
                                            </p:txEl>
                                          </p:spTgt>
                                        </p:tgtEl>
                                      </p:cBhvr>
                                    </p:animEffect>
                                  </p:childTnLst>
                                </p:cTn>
                              </p:par>
                              <p:par>
                                <p:cTn id="56" presetID="9" presetClass="entr" presetSubtype="0" fill="hold" nodeType="with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dissolve">
                                      <p:cBhvr>
                                        <p:cTn id="58" dur="500"/>
                                        <p:tgtEl>
                                          <p:spTgt spid="14">
                                            <p:txEl>
                                              <p:pRg st="2" end="2"/>
                                            </p:txEl>
                                          </p:spTgt>
                                        </p:tgtEl>
                                      </p:cBhvr>
                                    </p:animEffect>
                                  </p:childTnLst>
                                </p:cTn>
                              </p:par>
                              <p:par>
                                <p:cTn id="59" presetID="9" presetClass="entr" presetSubtype="0" fill="hold" nodeType="withEffect">
                                  <p:stCondLst>
                                    <p:cond delay="0"/>
                                  </p:stCondLst>
                                  <p:childTnLst>
                                    <p:set>
                                      <p:cBhvr>
                                        <p:cTn id="60" dur="1" fill="hold">
                                          <p:stCondLst>
                                            <p:cond delay="0"/>
                                          </p:stCondLst>
                                        </p:cTn>
                                        <p:tgtEl>
                                          <p:spTgt spid="14">
                                            <p:txEl>
                                              <p:pRg st="3" end="3"/>
                                            </p:txEl>
                                          </p:spTgt>
                                        </p:tgtEl>
                                        <p:attrNameLst>
                                          <p:attrName>style.visibility</p:attrName>
                                        </p:attrNameLst>
                                      </p:cBhvr>
                                      <p:to>
                                        <p:strVal val="visible"/>
                                      </p:to>
                                    </p:set>
                                    <p:animEffect transition="in" filter="dissolve">
                                      <p:cBhvr>
                                        <p:cTn id="61"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770890" y="902970"/>
            <a:ext cx="842010" cy="3438525"/>
          </a:xfrm>
          <a:prstGeom prst="rect">
            <a:avLst/>
          </a:prstGeom>
          <a:solidFill>
            <a:srgbClr val="FFE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6781800"/>
            <a:ext cx="12192000" cy="7620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385445"/>
            <a:ext cx="12192635" cy="7243445"/>
            <a:chOff x="0" y="-607"/>
            <a:chExt cx="19201" cy="11407"/>
          </a:xfrm>
        </p:grpSpPr>
        <p:sp>
          <p:nvSpPr>
            <p:cNvPr id="16" name="矩形 15"/>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东南门"/>
            <p:cNvPicPr>
              <a:picLocks noChangeAspect="1"/>
            </p:cNvPicPr>
            <p:nvPr/>
          </p:nvPicPr>
          <p:blipFill>
            <a:blip r:embed="rId4"/>
            <a:stretch>
              <a:fillRect/>
            </a:stretch>
          </p:blipFill>
          <p:spPr>
            <a:xfrm>
              <a:off x="235" y="8097"/>
              <a:ext cx="5604" cy="2703"/>
            </a:xfrm>
            <a:prstGeom prst="rect">
              <a:avLst/>
            </a:prstGeom>
          </p:spPr>
        </p:pic>
        <p:pic>
          <p:nvPicPr>
            <p:cNvPr id="3" name="图片 2" descr="校标"/>
            <p:cNvPicPr>
              <a:picLocks noChangeAspect="1"/>
            </p:cNvPicPr>
            <p:nvPr/>
          </p:nvPicPr>
          <p:blipFill>
            <a:blip r:embed="rId5"/>
            <a:stretch>
              <a:fillRect/>
            </a:stretch>
          </p:blipFill>
          <p:spPr>
            <a:xfrm>
              <a:off x="13826" y="-607"/>
              <a:ext cx="5375" cy="3801"/>
            </a:xfrm>
            <a:prstGeom prst="rect">
              <a:avLst/>
            </a:prstGeom>
          </p:spPr>
        </p:pic>
      </p:grpSp>
      <p:sp>
        <p:nvSpPr>
          <p:cNvPr id="10" name="文本框 9"/>
          <p:cNvSpPr txBox="1"/>
          <p:nvPr/>
        </p:nvSpPr>
        <p:spPr>
          <a:xfrm>
            <a:off x="6465570" y="6459220"/>
            <a:ext cx="6064250" cy="398780"/>
          </a:xfrm>
          <a:prstGeom prst="rect">
            <a:avLst/>
          </a:prstGeom>
          <a:noFill/>
        </p:spPr>
        <p:txBody>
          <a:bodyPr wrap="square" rtlCol="0">
            <a:spAutoFit/>
          </a:bodyPr>
          <a:lstStyle/>
          <a:p>
            <a:r>
              <a:rPr lang="zh-CN" altLang="en-US" sz="2000" b="1" dirty="0">
                <a:solidFill>
                  <a:srgbClr val="C43229"/>
                </a:solidFill>
                <a:latin typeface="隶书" panose="02010509060101010101" charset="-122"/>
                <a:ea typeface="隶书" panose="02010509060101010101" charset="-122"/>
                <a:cs typeface="隶书" panose="02010509060101010101" charset="-122"/>
              </a:rPr>
              <a:t>砺</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学</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行</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rPr>
              <a:t>维</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实</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rPr>
              <a:t>维</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新</a:t>
            </a:r>
          </a:p>
        </p:txBody>
      </p:sp>
      <p:sp>
        <p:nvSpPr>
          <p:cNvPr id="7" name="矩形: 圆角 1"/>
          <p:cNvSpPr/>
          <p:nvPr/>
        </p:nvSpPr>
        <p:spPr>
          <a:xfrm>
            <a:off x="6675488" y="1630626"/>
            <a:ext cx="3904882" cy="6741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生平介绍</a:t>
            </a:r>
          </a:p>
        </p:txBody>
      </p:sp>
      <p:sp>
        <p:nvSpPr>
          <p:cNvPr id="9" name="矩形: 圆角 10"/>
          <p:cNvSpPr/>
          <p:nvPr/>
        </p:nvSpPr>
        <p:spPr>
          <a:xfrm>
            <a:off x="6675488" y="2622495"/>
            <a:ext cx="3904882" cy="6741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ym typeface="+mn-ea"/>
              </a:rPr>
              <a:t>英勇事迹</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3" name="矩形: 圆角 12"/>
          <p:cNvSpPr/>
          <p:nvPr/>
        </p:nvSpPr>
        <p:spPr>
          <a:xfrm>
            <a:off x="6675488" y="3678575"/>
            <a:ext cx="3904882" cy="6741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ym typeface="+mn-ea"/>
              </a:rPr>
              <a:t>重新演绎</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5" name="矩形: 圆角 14"/>
          <p:cNvSpPr/>
          <p:nvPr/>
        </p:nvSpPr>
        <p:spPr>
          <a:xfrm>
            <a:off x="5843454" y="1630626"/>
            <a:ext cx="656188" cy="6741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1</a:t>
            </a:r>
          </a:p>
        </p:txBody>
      </p:sp>
      <p:sp>
        <p:nvSpPr>
          <p:cNvPr id="14" name="矩形: 圆角 15"/>
          <p:cNvSpPr/>
          <p:nvPr/>
        </p:nvSpPr>
        <p:spPr>
          <a:xfrm>
            <a:off x="5843454" y="2622495"/>
            <a:ext cx="656188" cy="6741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2</a:t>
            </a:r>
          </a:p>
        </p:txBody>
      </p:sp>
      <p:sp>
        <p:nvSpPr>
          <p:cNvPr id="19" name="矩形: 圆角 17"/>
          <p:cNvSpPr/>
          <p:nvPr/>
        </p:nvSpPr>
        <p:spPr>
          <a:xfrm>
            <a:off x="5843454" y="3678576"/>
            <a:ext cx="656188" cy="6741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3</a:t>
            </a:r>
          </a:p>
        </p:txBody>
      </p:sp>
      <p:grpSp>
        <p:nvGrpSpPr>
          <p:cNvPr id="21" name="组合 20"/>
          <p:cNvGrpSpPr/>
          <p:nvPr/>
        </p:nvGrpSpPr>
        <p:grpSpPr>
          <a:xfrm>
            <a:off x="1120775" y="2371090"/>
            <a:ext cx="2150745" cy="2245995"/>
            <a:chOff x="3851921" y="107991"/>
            <a:chExt cx="1792566" cy="1792567"/>
          </a:xfrm>
          <a:solidFill>
            <a:srgbClr val="C00000"/>
          </a:solidFill>
        </p:grpSpPr>
        <p:sp>
          <p:nvSpPr>
            <p:cNvPr id="22"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3" name="任意多边形 50"/>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8" name="文本框 27"/>
          <p:cNvSpPr txBox="1"/>
          <p:nvPr/>
        </p:nvSpPr>
        <p:spPr>
          <a:xfrm>
            <a:off x="3311510" y="1073997"/>
            <a:ext cx="1661993" cy="3906308"/>
          </a:xfrm>
          <a:prstGeom prst="rect">
            <a:avLst/>
          </a:prstGeom>
          <a:noFill/>
        </p:spPr>
        <p:txBody>
          <a:bodyPr vert="eaVert" wrap="square" rtlCol="0">
            <a:spAutoFit/>
          </a:bodyPr>
          <a:lstStyle>
            <a:defPPr>
              <a:defRPr lang="zh-CN"/>
            </a:defPPr>
            <a:lvl1pPr algn="dist">
              <a:defRPr sz="8000">
                <a:solidFill>
                  <a:schemeClr val="tx1">
                    <a:lumMod val="95000"/>
                    <a:lumOff val="5000"/>
                  </a:schemeClr>
                </a:solidFill>
                <a:latin typeface="字魂100号-方方先锋体" panose="00000500000000000000" pitchFamily="2" charset="-122"/>
                <a:ea typeface="字魂100号-方方先锋体" panose="00000500000000000000" pitchFamily="2" charset="-122"/>
              </a:defRPr>
            </a:lvl1pPr>
          </a:lstStyle>
          <a:p>
            <a:pPr algn="just"/>
            <a:r>
              <a:rPr lang="zh-CN" altLang="en-US" sz="9600" b="1" dirty="0">
                <a:latin typeface="华文新魏" panose="02010800040101010101" charset="-122"/>
                <a:ea typeface="华文新魏" panose="02010800040101010101" charset="-122"/>
              </a:rPr>
              <a:t>张文达</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5" grpId="0" animBg="1"/>
      <p:bldP spid="14" grpId="0" animBg="1"/>
      <p:bldP spid="19"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2385" y="-434975"/>
            <a:ext cx="12192635" cy="7376795"/>
            <a:chOff x="0" y="-607"/>
            <a:chExt cx="19201" cy="11617"/>
          </a:xfrm>
        </p:grpSpPr>
        <p:pic>
          <p:nvPicPr>
            <p:cNvPr id="11" name="图片 10" descr="东南门"/>
            <p:cNvPicPr>
              <a:picLocks noChangeAspect="1"/>
            </p:cNvPicPr>
            <p:nvPr/>
          </p:nvPicPr>
          <p:blipFill>
            <a:blip r:embed="rId3"/>
            <a:stretch>
              <a:fillRect/>
            </a:stretch>
          </p:blipFill>
          <p:spPr>
            <a:xfrm>
              <a:off x="415" y="6900"/>
              <a:ext cx="8523" cy="4110"/>
            </a:xfrm>
            <a:prstGeom prst="rect">
              <a:avLst/>
            </a:prstGeom>
          </p:spPr>
        </p:pic>
        <p:pic>
          <p:nvPicPr>
            <p:cNvPr id="12" name="图片 11" descr="校标"/>
            <p:cNvPicPr>
              <a:picLocks noChangeAspect="1"/>
            </p:cNvPicPr>
            <p:nvPr/>
          </p:nvPicPr>
          <p:blipFill>
            <a:blip r:embed="rId4"/>
            <a:stretch>
              <a:fillRect/>
            </a:stretch>
          </p:blipFill>
          <p:spPr>
            <a:xfrm>
              <a:off x="13826" y="-607"/>
              <a:ext cx="5375" cy="3801"/>
            </a:xfrm>
            <a:prstGeom prst="rect">
              <a:avLst/>
            </a:prstGeom>
          </p:spPr>
        </p:pic>
        <p:sp>
          <p:nvSpPr>
            <p:cNvPr id="16" name="矩形 15"/>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22" name="组合 21"/>
          <p:cNvGrpSpPr/>
          <p:nvPr/>
        </p:nvGrpSpPr>
        <p:grpSpPr>
          <a:xfrm>
            <a:off x="1343660" y="1276350"/>
            <a:ext cx="8923020" cy="1275596"/>
            <a:chOff x="1633521" y="1783253"/>
            <a:chExt cx="9527843" cy="1152631"/>
          </a:xfrm>
        </p:grpSpPr>
        <p:cxnSp>
          <p:nvCxnSpPr>
            <p:cNvPr id="13" name="直接连接符 12"/>
            <p:cNvCxnSpPr/>
            <p:nvPr/>
          </p:nvCxnSpPr>
          <p:spPr>
            <a:xfrm>
              <a:off x="1776525" y="2317209"/>
              <a:ext cx="8929575" cy="0"/>
            </a:xfrm>
            <a:prstGeom prst="line">
              <a:avLst/>
            </a:prstGeom>
            <a:ln>
              <a:solidFill>
                <a:srgbClr val="CC0B1C"/>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633521" y="2352916"/>
              <a:ext cx="9527843" cy="582968"/>
            </a:xfrm>
            <a:prstGeom prst="rect">
              <a:avLst/>
            </a:prstGeom>
            <a:noFill/>
            <a:ln w="9525">
              <a:noFill/>
              <a:miter lim="800000"/>
            </a:ln>
          </p:spPr>
          <p:txBody>
            <a:bodyPr wrap="square">
              <a:spAutoFit/>
            </a:bodyPr>
            <a:lstStyle>
              <a:defPPr>
                <a:defRPr lang="en-US"/>
              </a:defPPr>
              <a:lvl1pPr>
                <a:lnSpc>
                  <a:spcPts val="2500"/>
                </a:lnSpc>
                <a:defRPr sz="1600">
                  <a:solidFill>
                    <a:srgbClr val="CC0B1C"/>
                  </a:solidFill>
                  <a:latin typeface="微软雅黑" panose="020B0503020204020204" pitchFamily="34" charset="-122"/>
                  <a:ea typeface="微软雅黑" panose="020B0503020204020204" pitchFamily="34" charset="-122"/>
                </a:defRPr>
              </a:lvl1pPr>
            </a:lstStyle>
            <a:p>
              <a:pPr>
                <a:lnSpc>
                  <a:spcPct val="150000"/>
                </a:lnSpc>
              </a:pPr>
              <a:endParaRPr lang="zh-CN" altLang="en-US" sz="2400" dirty="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3" name="矩形: 圆角 18"/>
            <p:cNvSpPr/>
            <p:nvPr/>
          </p:nvSpPr>
          <p:spPr>
            <a:xfrm>
              <a:off x="1776587" y="1783253"/>
              <a:ext cx="3018628" cy="46385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0" name="矩形 19"/>
            <p:cNvSpPr/>
            <p:nvPr/>
          </p:nvSpPr>
          <p:spPr>
            <a:xfrm>
              <a:off x="2228602" y="1810118"/>
              <a:ext cx="2113296" cy="471653"/>
            </a:xfrm>
            <a:prstGeom prst="rect">
              <a:avLst/>
            </a:prstGeom>
          </p:spPr>
          <p:txBody>
            <a:bodyPr wrap="square">
              <a:spAutoFit/>
            </a:bodyPr>
            <a:lstStyle/>
            <a:p>
              <a:pPr algn="ctr"/>
              <a:r>
                <a:rPr lang="zh-CN" altLang="en-US" sz="2800" dirty="0">
                  <a:solidFill>
                    <a:schemeClr val="bg1"/>
                  </a:solidFill>
                  <a:latin typeface="字魂100号-方方先锋体" panose="00000500000000000000" pitchFamily="2" charset="-122"/>
                  <a:ea typeface="字魂100号-方方先锋体" panose="00000500000000000000" pitchFamily="2" charset="-122"/>
                </a:rPr>
                <a:t>学习与交流</a:t>
              </a:r>
            </a:p>
          </p:txBody>
        </p:sp>
      </p:grpSp>
      <p:sp>
        <p:nvSpPr>
          <p:cNvPr id="5" name="文本框 4"/>
          <p:cNvSpPr txBox="1"/>
          <p:nvPr/>
        </p:nvSpPr>
        <p:spPr>
          <a:xfrm>
            <a:off x="1483360" y="2141855"/>
            <a:ext cx="8357235" cy="521970"/>
          </a:xfrm>
          <a:prstGeom prst="rect">
            <a:avLst/>
          </a:prstGeom>
          <a:noFill/>
        </p:spPr>
        <p:txBody>
          <a:bodyPr wrap="square" rtlCol="0">
            <a:spAutoFit/>
          </a:bodyPr>
          <a:lstStyle/>
          <a:p>
            <a:r>
              <a:rPr lang="zh-CN" altLang="en-US" sz="2800">
                <a:latin typeface="楷体" panose="02010609060101010101" charset="-122"/>
                <a:ea typeface="楷体" panose="02010609060101010101" charset="-122"/>
              </a:rPr>
              <a:t>你愿意为张文达同志画一幅画或者写一封信吗</a:t>
            </a:r>
            <a:r>
              <a:rPr lang="zh-CN" altLang="en-US" sz="2000"/>
              <a:t>？</a:t>
            </a:r>
          </a:p>
        </p:txBody>
      </p:sp>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9000" l="10000" r="90000">
                        <a14:foregroundMark x1="44100" y1="87900" x2="44100" y2="87900"/>
                        <a14:foregroundMark x1="47700" y1="81400" x2="48100" y2="99000"/>
                        <a14:foregroundMark x1="40900" y1="76000" x2="40900" y2="76000"/>
                        <a14:foregroundMark x1="47000" y1="44800" x2="45600" y2="39400"/>
                        <a14:foregroundMark x1="57100" y1="37300" x2="57100" y2="37300"/>
                        <a14:foregroundMark x1="57400" y1="37600" x2="59200" y2="45900"/>
                        <a14:foregroundMark x1="43100" y1="39000" x2="47400" y2="48400"/>
                      </a14:backgroundRemoval>
                    </a14:imgEffect>
                  </a14:imgLayer>
                </a14:imgProps>
              </a:ext>
              <a:ext uri="{28A0092B-C50C-407E-A947-70E740481C1C}">
                <a14:useLocalDpi xmlns:a14="http://schemas.microsoft.com/office/drawing/2010/main" val="0"/>
              </a:ext>
            </a:extLst>
          </a:blip>
          <a:stretch>
            <a:fillRect/>
          </a:stretch>
        </p:blipFill>
        <p:spPr>
          <a:xfrm>
            <a:off x="9522460" y="4058920"/>
            <a:ext cx="2271395" cy="2271395"/>
          </a:xfrm>
          <a:prstGeom prst="rect">
            <a:avLst/>
          </a:prstGeom>
        </p:spPr>
      </p:pic>
      <p:pic>
        <p:nvPicPr>
          <p:cNvPr id="6" name="图片 5"/>
          <p:cNvPicPr>
            <a:picLocks noChangeAspect="1"/>
          </p:cNvPicPr>
          <p:nvPr/>
        </p:nvPicPr>
        <p:blipFill>
          <a:blip r:embed="rId7" cstate="print">
            <a:extLst>
              <a:ext uri="{BEBA8EAE-BF5A-486C-A8C5-ECC9F3942E4B}">
                <a14:imgProps xmlns:a14="http://schemas.microsoft.com/office/drawing/2010/main">
                  <a14:imgLayer r:embed="rId8">
                    <a14:imgEffect>
                      <a14:backgroundRemoval t="9000" b="99100" l="10000" r="90000">
                        <a14:foregroundMark x1="46500" y1="39100" x2="46500" y2="39100"/>
                        <a14:foregroundMark x1="46500" y1="39100" x2="50000" y2="38800"/>
                        <a14:foregroundMark x1="47900" y1="32700" x2="47500" y2="39100"/>
                        <a14:foregroundMark x1="52900" y1="32700" x2="57900" y2="30200"/>
                        <a14:foregroundMark x1="63300" y1="31600" x2="63300" y2="42400"/>
                        <a14:foregroundMark x1="62600" y1="27300" x2="60800" y2="34100"/>
                        <a14:foregroundMark x1="49300" y1="41700" x2="41100" y2="37300"/>
                        <a14:foregroundMark x1="61900" y1="36600" x2="68400" y2="39900"/>
                        <a14:foregroundMark x1="36800" y1="96200" x2="36800" y2="96200"/>
                        <a14:foregroundMark x1="35300" y1="94100" x2="35300" y2="94100"/>
                        <a14:foregroundMark x1="48600" y1="99100" x2="48600" y2="99100"/>
                        <a14:foregroundMark x1="49300" y1="10800" x2="49300" y2="10800"/>
                        <a14:foregroundMark x1="50000" y1="9000" x2="50000" y2="9000"/>
                        <a14:foregroundMark x1="50000" y1="9000" x2="50000" y2="9000"/>
                      </a14:backgroundRemoval>
                    </a14:imgEffect>
                  </a14:imgLayer>
                </a14:imgProps>
              </a:ext>
              <a:ext uri="{28A0092B-C50C-407E-A947-70E740481C1C}">
                <a14:useLocalDpi xmlns:a14="http://schemas.microsoft.com/office/drawing/2010/main" val="0"/>
              </a:ext>
            </a:extLst>
          </a:blip>
          <a:stretch>
            <a:fillRect/>
          </a:stretch>
        </p:blipFill>
        <p:spPr>
          <a:xfrm>
            <a:off x="8345805" y="4026535"/>
            <a:ext cx="2303780" cy="2303780"/>
          </a:xfrm>
          <a:prstGeom prst="rect">
            <a:avLst/>
          </a:prstGeom>
        </p:spPr>
      </p:pic>
      <p:pic>
        <p:nvPicPr>
          <p:cNvPr id="8" name="图片 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9000" l="10000" r="90000">
                        <a14:foregroundMark x1="44100" y1="87900" x2="44100" y2="87900"/>
                        <a14:foregroundMark x1="47700" y1="81400" x2="48100" y2="99000"/>
                        <a14:foregroundMark x1="40900" y1="76000" x2="40900" y2="76000"/>
                        <a14:foregroundMark x1="47000" y1="44800" x2="45600" y2="39400"/>
                        <a14:foregroundMark x1="57100" y1="37300" x2="57100" y2="37300"/>
                        <a14:foregroundMark x1="57400" y1="37600" x2="59200" y2="45900"/>
                        <a14:foregroundMark x1="43100" y1="39000" x2="47400" y2="48400"/>
                      </a14:backgroundRemoval>
                    </a14:imgEffect>
                  </a14:imgLayer>
                </a14:imgProps>
              </a:ext>
              <a:ext uri="{28A0092B-C50C-407E-A947-70E740481C1C}">
                <a14:useLocalDpi xmlns:a14="http://schemas.microsoft.com/office/drawing/2010/main" val="0"/>
              </a:ext>
            </a:extLst>
          </a:blip>
          <a:stretch>
            <a:fillRect/>
          </a:stretch>
        </p:blipFill>
        <p:spPr>
          <a:xfrm>
            <a:off x="7114540" y="4220210"/>
            <a:ext cx="2271395" cy="2271395"/>
          </a:xfrm>
          <a:prstGeom prst="rect">
            <a:avLst/>
          </a:prstGeom>
        </p:spPr>
      </p:pic>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ackgroundRemoval t="9000" b="99100" l="10000" r="90000">
                        <a14:foregroundMark x1="46500" y1="39100" x2="46500" y2="39100"/>
                        <a14:foregroundMark x1="46500" y1="39100" x2="50000" y2="38800"/>
                        <a14:foregroundMark x1="47900" y1="32700" x2="47500" y2="39100"/>
                        <a14:foregroundMark x1="52900" y1="32700" x2="57900" y2="30200"/>
                        <a14:foregroundMark x1="63300" y1="31600" x2="63300" y2="42400"/>
                        <a14:foregroundMark x1="62600" y1="27300" x2="60800" y2="34100"/>
                        <a14:foregroundMark x1="49300" y1="41700" x2="41100" y2="37300"/>
                        <a14:foregroundMark x1="61900" y1="36600" x2="68400" y2="39900"/>
                        <a14:foregroundMark x1="36800" y1="96200" x2="36800" y2="96200"/>
                        <a14:foregroundMark x1="35300" y1="94100" x2="35300" y2="94100"/>
                        <a14:foregroundMark x1="48600" y1="99100" x2="48600" y2="99100"/>
                        <a14:foregroundMark x1="49300" y1="10800" x2="49300" y2="10800"/>
                        <a14:foregroundMark x1="50000" y1="9000" x2="50000" y2="9000"/>
                        <a14:foregroundMark x1="50000" y1="9000" x2="50000" y2="9000"/>
                      </a14:backgroundRemoval>
                    </a14:imgEffect>
                  </a14:imgLayer>
                </a14:imgProps>
              </a:ext>
              <a:ext uri="{28A0092B-C50C-407E-A947-70E740481C1C}">
                <a14:useLocalDpi xmlns:a14="http://schemas.microsoft.com/office/drawing/2010/main" val="0"/>
              </a:ext>
            </a:extLst>
          </a:blip>
          <a:stretch>
            <a:fillRect/>
          </a:stretch>
        </p:blipFill>
        <p:spPr>
          <a:xfrm>
            <a:off x="6077585" y="4332605"/>
            <a:ext cx="2159000" cy="2159000"/>
          </a:xfrm>
          <a:prstGeom prst="rect">
            <a:avLst/>
          </a:prstGeom>
        </p:spPr>
      </p:pic>
      <p:pic>
        <p:nvPicPr>
          <p:cNvPr id="100" name="图片 99"/>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538605" y="2663825"/>
            <a:ext cx="2615565" cy="3571875"/>
          </a:xfrm>
          <a:prstGeom prst="rect">
            <a:avLst/>
          </a:prstGeom>
          <a:noFill/>
          <a:ln w="9525">
            <a:noFill/>
          </a:ln>
        </p:spPr>
      </p:pic>
      <p:pic>
        <p:nvPicPr>
          <p:cNvPr id="4" name="图片 3" descr="SharedScreenshot"/>
          <p:cNvPicPr>
            <a:picLocks noChangeAspect="1"/>
          </p:cNvPicPr>
          <p:nvPr/>
        </p:nvPicPr>
        <p:blipFill>
          <a:blip r:embed="rId11">
            <a:extLst>
              <a:ext uri="{BEBA8EAE-BF5A-486C-A8C5-ECC9F3942E4B}">
                <a14:imgProps xmlns:a14="http://schemas.microsoft.com/office/drawing/2010/main">
                  <a14:imgLayer r:embed="rId12">
                    <a14:imgEffect>
                      <a14:backgroundRemoval t="7588" b="89973" l="3523" r="95664">
                        <a14:foregroundMark x1="7317" y1="45799" x2="7317" y2="45799"/>
                        <a14:foregroundMark x1="4878" y1="49322" x2="4878" y2="49322"/>
                        <a14:foregroundMark x1="88618" y1="17615" x2="88618" y2="17615"/>
                        <a14:foregroundMark x1="88618" y1="18157" x2="88618" y2="18157"/>
                        <a14:foregroundMark x1="81030" y1="13550" x2="81030" y2="13550"/>
                        <a14:foregroundMark x1="77236" y1="8672" x2="77236" y2="8672"/>
                        <a14:foregroundMark x1="77236" y1="8672" x2="77236" y2="8672"/>
                        <a14:foregroundMark x1="63957" y1="14092" x2="63415" y2="18428"/>
                        <a14:foregroundMark x1="92412" y1="13550" x2="92412" y2="13550"/>
                        <a14:foregroundMark x1="84282" y1="20867" x2="84282" y2="20867"/>
                        <a14:foregroundMark x1="95664" y1="10840" x2="95664" y2="10840"/>
                        <a14:foregroundMark x1="78049" y1="11111" x2="78049" y2="11111"/>
                        <a14:foregroundMark x1="81843" y1="9485" x2="81843" y2="9485"/>
                        <a14:foregroundMark x1="81030" y1="7588" x2="81030" y2="7588"/>
                      </a14:backgroundRemoval>
                    </a14:imgEffect>
                  </a14:imgLayer>
                </a14:imgProps>
              </a:ext>
            </a:extLst>
          </a:blip>
          <a:srcRect r="2304"/>
          <a:stretch>
            <a:fillRect/>
          </a:stretch>
        </p:blipFill>
        <p:spPr>
          <a:xfrm>
            <a:off x="3970655" y="3216275"/>
            <a:ext cx="2289175" cy="23431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plus(in)">
                                      <p:cBhvr>
                                        <p:cTn id="7" dur="2000"/>
                                        <p:tgtEl>
                                          <p:spTgt spid="10"/>
                                        </p:tgtEl>
                                      </p:cBhvr>
                                    </p:animEffect>
                                  </p:childTnLst>
                                </p:cTn>
                              </p:par>
                              <p:par>
                                <p:cTn id="8" presetID="1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par>
                                <p:cTn id="11" presetID="26"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80">
                                          <p:stCondLst>
                                            <p:cond delay="0"/>
                                          </p:stCondLst>
                                        </p:cTn>
                                        <p:tgtEl>
                                          <p:spTgt spid="8"/>
                                        </p:tgtEl>
                                      </p:cBhvr>
                                    </p:animEffect>
                                    <p:anim calcmode="lin" valueType="num">
                                      <p:cBhvr>
                                        <p:cTn id="3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5" dur="26">
                                          <p:stCondLst>
                                            <p:cond delay="650"/>
                                          </p:stCondLst>
                                        </p:cTn>
                                        <p:tgtEl>
                                          <p:spTgt spid="8"/>
                                        </p:tgtEl>
                                      </p:cBhvr>
                                      <p:to x="100000" y="60000"/>
                                    </p:animScale>
                                    <p:animScale>
                                      <p:cBhvr>
                                        <p:cTn id="36" dur="166" decel="50000">
                                          <p:stCondLst>
                                            <p:cond delay="676"/>
                                          </p:stCondLst>
                                        </p:cTn>
                                        <p:tgtEl>
                                          <p:spTgt spid="8"/>
                                        </p:tgtEl>
                                      </p:cBhvr>
                                      <p:to x="100000" y="100000"/>
                                    </p:animScale>
                                    <p:animScale>
                                      <p:cBhvr>
                                        <p:cTn id="37" dur="26">
                                          <p:stCondLst>
                                            <p:cond delay="1312"/>
                                          </p:stCondLst>
                                        </p:cTn>
                                        <p:tgtEl>
                                          <p:spTgt spid="8"/>
                                        </p:tgtEl>
                                      </p:cBhvr>
                                      <p:to x="100000" y="80000"/>
                                    </p:animScale>
                                    <p:animScale>
                                      <p:cBhvr>
                                        <p:cTn id="38" dur="166" decel="50000">
                                          <p:stCondLst>
                                            <p:cond delay="1338"/>
                                          </p:stCondLst>
                                        </p:cTn>
                                        <p:tgtEl>
                                          <p:spTgt spid="8"/>
                                        </p:tgtEl>
                                      </p:cBhvr>
                                      <p:to x="100000" y="100000"/>
                                    </p:animScale>
                                    <p:animScale>
                                      <p:cBhvr>
                                        <p:cTn id="39" dur="26">
                                          <p:stCondLst>
                                            <p:cond delay="1642"/>
                                          </p:stCondLst>
                                        </p:cTn>
                                        <p:tgtEl>
                                          <p:spTgt spid="8"/>
                                        </p:tgtEl>
                                      </p:cBhvr>
                                      <p:to x="100000" y="90000"/>
                                    </p:animScale>
                                    <p:animScale>
                                      <p:cBhvr>
                                        <p:cTn id="40" dur="166" decel="50000">
                                          <p:stCondLst>
                                            <p:cond delay="1668"/>
                                          </p:stCondLst>
                                        </p:cTn>
                                        <p:tgtEl>
                                          <p:spTgt spid="8"/>
                                        </p:tgtEl>
                                      </p:cBhvr>
                                      <p:to x="100000" y="100000"/>
                                    </p:animScale>
                                    <p:animScale>
                                      <p:cBhvr>
                                        <p:cTn id="41" dur="26">
                                          <p:stCondLst>
                                            <p:cond delay="1808"/>
                                          </p:stCondLst>
                                        </p:cTn>
                                        <p:tgtEl>
                                          <p:spTgt spid="8"/>
                                        </p:tgtEl>
                                      </p:cBhvr>
                                      <p:to x="100000" y="95000"/>
                                    </p:animScale>
                                    <p:animScale>
                                      <p:cBhvr>
                                        <p:cTn id="42" dur="166" decel="50000">
                                          <p:stCondLst>
                                            <p:cond delay="1834"/>
                                          </p:stCondLst>
                                        </p:cTn>
                                        <p:tgtEl>
                                          <p:spTgt spid="8"/>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custDataLst>
              <p:tags r:id="rId2"/>
            </p:custDataLst>
          </p:nvPr>
        </p:nvSpPr>
        <p:spPr>
          <a:xfrm>
            <a:off x="1490345" y="1689100"/>
            <a:ext cx="10126980" cy="2693035"/>
          </a:xfrm>
          <a:prstGeom prst="rect">
            <a:avLst/>
          </a:prstGeom>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1500" spc="0" dirty="0">
                <a:solidFill>
                  <a:srgbClr val="C00000"/>
                </a:solidFill>
                <a:effectLst>
                  <a:outerShdw blurRad="38100" dist="38100" dir="2700000" algn="tl">
                    <a:srgbClr val="000000">
                      <a:alpha val="43137"/>
                    </a:srgbClr>
                  </a:outerShdw>
                </a:effectLst>
                <a:latin typeface="腾祥铁山楷书简繁合集" panose="01010104010101010101" pitchFamily="2" charset="-122"/>
                <a:ea typeface="腾祥铁山楷书简繁合集" panose="01010104010101010101" pitchFamily="2" charset="-122"/>
                <a:cs typeface="+mn-cs"/>
              </a:rPr>
              <a:t>谢谢大家！</a:t>
            </a:r>
            <a:endParaRPr lang="zh-CN" altLang="en-US" sz="11500" spc="0" dirty="0">
              <a:solidFill>
                <a:srgbClr val="C00000"/>
              </a:solidFill>
              <a:effectLst>
                <a:outerShdw blurRad="38100" dist="38100" dir="2700000" algn="tl">
                  <a:srgbClr val="000000">
                    <a:alpha val="43137"/>
                  </a:srgbClr>
                </a:outerShdw>
              </a:effectLst>
              <a:uFillTx/>
              <a:latin typeface="腾祥铁山楷书简繁合集" panose="01010104010101010101" pitchFamily="2" charset="-122"/>
              <a:ea typeface="腾祥铁山楷书简繁合集" panose="01010104010101010101" pitchFamily="2" charset="-122"/>
              <a:cs typeface="+mn-cs"/>
            </a:endParaRPr>
          </a:p>
        </p:txBody>
      </p:sp>
      <p:grpSp>
        <p:nvGrpSpPr>
          <p:cNvPr id="19" name="组合 18"/>
          <p:cNvGrpSpPr/>
          <p:nvPr/>
        </p:nvGrpSpPr>
        <p:grpSpPr>
          <a:xfrm>
            <a:off x="0" y="-385445"/>
            <a:ext cx="12192635" cy="7376795"/>
            <a:chOff x="0" y="-607"/>
            <a:chExt cx="19201" cy="11617"/>
          </a:xfrm>
        </p:grpSpPr>
        <p:pic>
          <p:nvPicPr>
            <p:cNvPr id="11" name="图片 10" descr="东南门"/>
            <p:cNvPicPr>
              <a:picLocks noChangeAspect="1"/>
            </p:cNvPicPr>
            <p:nvPr/>
          </p:nvPicPr>
          <p:blipFill>
            <a:blip r:embed="rId4"/>
            <a:stretch>
              <a:fillRect/>
            </a:stretch>
          </p:blipFill>
          <p:spPr>
            <a:xfrm>
              <a:off x="415" y="6900"/>
              <a:ext cx="8523" cy="4110"/>
            </a:xfrm>
            <a:prstGeom prst="rect">
              <a:avLst/>
            </a:prstGeom>
          </p:spPr>
        </p:pic>
        <p:pic>
          <p:nvPicPr>
            <p:cNvPr id="12" name="图片 11" descr="校标"/>
            <p:cNvPicPr>
              <a:picLocks noChangeAspect="1"/>
            </p:cNvPicPr>
            <p:nvPr/>
          </p:nvPicPr>
          <p:blipFill>
            <a:blip r:embed="rId5"/>
            <a:stretch>
              <a:fillRect/>
            </a:stretch>
          </p:blipFill>
          <p:spPr>
            <a:xfrm>
              <a:off x="13826" y="-607"/>
              <a:ext cx="5375" cy="3801"/>
            </a:xfrm>
            <a:prstGeom prst="rect">
              <a:avLst/>
            </a:prstGeom>
          </p:spPr>
        </p:pic>
        <p:sp>
          <p:nvSpPr>
            <p:cNvPr id="16" name="矩形 15"/>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11574" y="-430001"/>
            <a:ext cx="12192635" cy="7243445"/>
            <a:chOff x="0" y="-607"/>
            <a:chExt cx="19201" cy="11407"/>
          </a:xfrm>
        </p:grpSpPr>
        <p:pic>
          <p:nvPicPr>
            <p:cNvPr id="16" name="图片 15" descr="东南门"/>
            <p:cNvPicPr>
              <a:picLocks noChangeAspect="1"/>
            </p:cNvPicPr>
            <p:nvPr/>
          </p:nvPicPr>
          <p:blipFill>
            <a:blip r:embed="rId3"/>
            <a:stretch>
              <a:fillRect/>
            </a:stretch>
          </p:blipFill>
          <p:spPr>
            <a:xfrm>
              <a:off x="235" y="8097"/>
              <a:ext cx="5604" cy="2703"/>
            </a:xfrm>
            <a:prstGeom prst="rect">
              <a:avLst/>
            </a:prstGeom>
          </p:spPr>
        </p:pic>
        <p:pic>
          <p:nvPicPr>
            <p:cNvPr id="20" name="图片 19" descr="校标"/>
            <p:cNvPicPr>
              <a:picLocks noChangeAspect="1"/>
            </p:cNvPicPr>
            <p:nvPr/>
          </p:nvPicPr>
          <p:blipFill>
            <a:blip r:embed="rId4"/>
            <a:stretch>
              <a:fillRect/>
            </a:stretch>
          </p:blipFill>
          <p:spPr>
            <a:xfrm>
              <a:off x="13826" y="-607"/>
              <a:ext cx="5375" cy="3801"/>
            </a:xfrm>
            <a:prstGeom prst="rect">
              <a:avLst/>
            </a:prstGeom>
          </p:spPr>
        </p:pic>
        <p:sp>
          <p:nvSpPr>
            <p:cNvPr id="21" name="矩形 20"/>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4180205" cy="746125"/>
            <a:chOff x="498" y="435"/>
            <a:chExt cx="6583" cy="1175"/>
          </a:xfrm>
        </p:grpSpPr>
        <p:sp>
          <p:nvSpPr>
            <p:cNvPr id="18" name="矩形 17"/>
            <p:cNvSpPr/>
            <p:nvPr/>
          </p:nvSpPr>
          <p:spPr>
            <a:xfrm>
              <a:off x="1673" y="578"/>
              <a:ext cx="5408" cy="919"/>
            </a:xfrm>
            <a:prstGeom prst="rect">
              <a:avLst/>
            </a:prstGeom>
            <a:noFill/>
            <a:ln>
              <a:noFill/>
            </a:ln>
          </p:spPr>
          <p:txBody>
            <a:bodyPr wrap="none" rtlCol="0" anchor="t">
              <a:spAutoFit/>
            </a:bodyPr>
            <a:lstStyle/>
            <a:p>
              <a:pPr algn="ctr"/>
              <a:r>
                <a:rPr lang="zh-CN" altLang="en-US" sz="3200" dirty="0"/>
                <a:t>张文达烈士的经历</a:t>
              </a:r>
              <a:endParaRPr lang="zh-CN" altLang="en-US" sz="3200" dirty="0">
                <a:solidFill>
                  <a:schemeClr val="tx1"/>
                </a:solidFill>
                <a:effectLst/>
              </a:endParaRPr>
            </a:p>
          </p:txBody>
        </p:sp>
        <p:cxnSp>
          <p:nvCxnSpPr>
            <p:cNvPr id="19" name="直接连接符 18"/>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5" name="图片 24"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24" name="组合 23"/>
          <p:cNvGrpSpPr/>
          <p:nvPr/>
        </p:nvGrpSpPr>
        <p:grpSpPr>
          <a:xfrm>
            <a:off x="704215" y="1564005"/>
            <a:ext cx="10784205" cy="4393565"/>
            <a:chOff x="6349058" y="2009132"/>
            <a:chExt cx="4668488" cy="3546741"/>
          </a:xfrm>
        </p:grpSpPr>
        <p:sp>
          <p:nvSpPr>
            <p:cNvPr id="31" name="Rectangle 3"/>
            <p:cNvSpPr>
              <a:spLocks noChangeArrowheads="1"/>
            </p:cNvSpPr>
            <p:nvPr/>
          </p:nvSpPr>
          <p:spPr bwMode="auto">
            <a:xfrm>
              <a:off x="6349058" y="2009132"/>
              <a:ext cx="4668488" cy="528215"/>
            </a:xfrm>
            <a:prstGeom prst="rect">
              <a:avLst/>
            </a:prstGeom>
            <a:solidFill>
              <a:srgbClr val="C00000"/>
            </a:solidFill>
            <a:ln>
              <a:noFill/>
            </a:ln>
          </p:spPr>
          <p:txBody>
            <a:bodyPr wrap="none" anchor="ctr"/>
            <a:lstStyle/>
            <a:p>
              <a:pPr algn="ctr"/>
              <a:r>
                <a:rPr lang="zh-CN" altLang="en-US" sz="2400" b="1" dirty="0">
                  <a:solidFill>
                    <a:schemeClr val="bg1"/>
                  </a:solidFill>
                  <a:sym typeface="+mn-ea"/>
                </a:rPr>
                <a:t>张文达</a:t>
              </a:r>
            </a:p>
          </p:txBody>
        </p:sp>
        <p:sp>
          <p:nvSpPr>
            <p:cNvPr id="32" name="AutoShape 6"/>
            <p:cNvSpPr>
              <a:spLocks noChangeArrowheads="1"/>
            </p:cNvSpPr>
            <p:nvPr/>
          </p:nvSpPr>
          <p:spPr bwMode="auto">
            <a:xfrm>
              <a:off x="6349058" y="2818932"/>
              <a:ext cx="4631592" cy="2736941"/>
            </a:xfrm>
            <a:prstGeom prst="roundRect">
              <a:avLst>
                <a:gd name="adj" fmla="val 0"/>
              </a:avLst>
            </a:prstGeom>
            <a:noFill/>
            <a:ln w="3175" cmpd="sng">
              <a:solidFill>
                <a:srgbClr val="C00000"/>
              </a:solidFill>
              <a:miter lim="800000"/>
            </a:ln>
            <a:extLst>
              <a:ext uri="{909E8E84-426E-40DD-AFC4-6F175D3DCCD1}">
                <a14:hiddenFill xmlns:a14="http://schemas.microsoft.com/office/drawing/2010/main">
                  <a:solidFill>
                    <a:srgbClr val="FFFFFF"/>
                  </a:solidFill>
                </a14:hiddenFill>
              </a:ext>
            </a:extLst>
          </p:spPr>
          <p:txBody>
            <a:bodyPr lIns="360000" tIns="216000" rIns="360000"/>
            <a:lstStyle/>
            <a:p>
              <a:pPr>
                <a:lnSpc>
                  <a:spcPts val="2500"/>
                </a:lnSpc>
              </a:pPr>
              <a:endParaRPr lang="en-US" altLang="zh-CN" sz="1600" dirty="0">
                <a:solidFill>
                  <a:srgbClr val="CC0B1C"/>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Ø"/>
              </a:pPr>
              <a:endParaRPr lang="zh-CN" altLang="en-US" sz="1600" dirty="0">
                <a:solidFill>
                  <a:srgbClr val="CC0B1C"/>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Ø"/>
              </a:pPr>
              <a:endParaRPr lang="zh-CN" altLang="en-US" sz="1600" dirty="0">
                <a:solidFill>
                  <a:srgbClr val="CC0B1C"/>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Ø"/>
              </a:pPr>
              <a:endParaRPr lang="zh-CN" altLang="en-US" sz="1600" dirty="0">
                <a:solidFill>
                  <a:srgbClr val="CC0B1C"/>
                </a:solidFill>
                <a:latin typeface="字魂100号-方方先锋体" panose="00000500000000000000" pitchFamily="2" charset="-122"/>
                <a:ea typeface="字魂100号-方方先锋体" panose="00000500000000000000" pitchFamily="2" charset="-122"/>
                <a:sym typeface="Calibri" panose="020F0502020204030204" charset="0"/>
              </a:endParaRPr>
            </a:p>
            <a:p>
              <a:pPr marL="285750" indent="-285750">
                <a:lnSpc>
                  <a:spcPts val="2500"/>
                </a:lnSpc>
                <a:buFont typeface="Wingdings" panose="05000000000000000000" pitchFamily="2" charset="2"/>
                <a:buChar char="Ø"/>
              </a:pPr>
              <a:endParaRPr lang="zh-CN" altLang="en-US" sz="1600" dirty="0">
                <a:solidFill>
                  <a:srgbClr val="CC0B1C"/>
                </a:solidFill>
                <a:latin typeface="字魂100号-方方先锋体" panose="00000500000000000000" pitchFamily="2" charset="-122"/>
                <a:ea typeface="字魂100号-方方先锋体" panose="00000500000000000000" pitchFamily="2" charset="-122"/>
                <a:sym typeface="Calibri" panose="020F0502020204030204" charset="0"/>
              </a:endParaRPr>
            </a:p>
          </p:txBody>
        </p:sp>
        <p:pic>
          <p:nvPicPr>
            <p:cNvPr id="33" name="图片 32" descr="图片包含 游戏机&#10;&#10;描述已自动生成"/>
            <p:cNvPicPr>
              <a:picLocks noChangeAspect="1"/>
            </p:cNvPicPr>
            <p:nvPr/>
          </p:nvPicPr>
          <p:blipFill rotWithShape="1">
            <a:blip r:embed="rId6" cstate="email"/>
            <a:srcRect/>
            <a:stretch>
              <a:fillRect/>
            </a:stretch>
          </p:blipFill>
          <p:spPr>
            <a:xfrm flipH="1">
              <a:off x="6797495" y="4373695"/>
              <a:ext cx="3734717" cy="1123721"/>
            </a:xfrm>
            <a:prstGeom prst="rect">
              <a:avLst/>
            </a:prstGeom>
          </p:spPr>
        </p:pic>
      </p:grpSp>
      <p:sp>
        <p:nvSpPr>
          <p:cNvPr id="3" name="文本框 2"/>
          <p:cNvSpPr txBox="1"/>
          <p:nvPr/>
        </p:nvSpPr>
        <p:spPr>
          <a:xfrm>
            <a:off x="3277900" y="2870041"/>
            <a:ext cx="6922346" cy="2368550"/>
          </a:xfrm>
          <a:prstGeom prst="rect">
            <a:avLst/>
          </a:prstGeom>
          <a:noFill/>
        </p:spPr>
        <p:txBody>
          <a:bodyPr wrap="square" rtlCol="0">
            <a:spAutoFit/>
          </a:bodyPr>
          <a:lstStyle/>
          <a:p>
            <a:r>
              <a:rPr lang="zh-CN" altLang="zh-CN" sz="2800" dirty="0">
                <a:latin typeface="楷体" panose="02010609060101010101" charset="-122"/>
                <a:ea typeface="楷体" panose="02010609060101010101" charset="-122"/>
                <a:cs typeface="楷体" panose="02010609060101010101" charset="-122"/>
              </a:rPr>
              <a:t>张文达</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1905</a:t>
            </a:r>
            <a:r>
              <a:rPr lang="zh-CN" altLang="zh-CN" sz="2400" dirty="0">
                <a:latin typeface="楷体" panose="02010609060101010101" charset="-122"/>
                <a:ea typeface="楷体" panose="02010609060101010101" charset="-122"/>
                <a:cs typeface="楷体" panose="02010609060101010101" charset="-122"/>
              </a:rPr>
              <a:t>年出生于</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兰溪永昌街道江村</a:t>
            </a:r>
            <a:r>
              <a:rPr lang="zh-CN" altLang="zh-CN" sz="2400" dirty="0">
                <a:latin typeface="楷体" panose="02010609060101010101" charset="-122"/>
                <a:ea typeface="楷体" panose="02010609060101010101" charset="-122"/>
                <a:cs typeface="楷体" panose="02010609060101010101" charset="-122"/>
              </a:rPr>
              <a:t>一个农民家庭。</a:t>
            </a:r>
            <a:r>
              <a:rPr lang="en-US" altLang="zh-CN" sz="2400" dirty="0">
                <a:latin typeface="楷体" panose="02010609060101010101" charset="-122"/>
                <a:ea typeface="楷体" panose="02010609060101010101" charset="-122"/>
                <a:cs typeface="楷体" panose="02010609060101010101" charset="-122"/>
              </a:rPr>
              <a:t>1927</a:t>
            </a:r>
            <a:r>
              <a:rPr lang="zh-CN" altLang="zh-CN" sz="2400" dirty="0">
                <a:latin typeface="楷体" panose="02010609060101010101" charset="-122"/>
                <a:ea typeface="楷体" panose="02010609060101010101" charset="-122"/>
                <a:cs typeface="楷体" panose="02010609060101010101" charset="-122"/>
              </a:rPr>
              <a:t>年冬，加入中国共产党。抗日战争时期，张文达积极组织群众参加抗日。</a:t>
            </a:r>
            <a:r>
              <a:rPr lang="en-US" altLang="zh-CN" sz="2400" dirty="0">
                <a:latin typeface="楷体" panose="02010609060101010101" charset="-122"/>
                <a:ea typeface="楷体" panose="02010609060101010101" charset="-122"/>
                <a:cs typeface="楷体" panose="02010609060101010101" charset="-122"/>
              </a:rPr>
              <a:t>1938</a:t>
            </a:r>
            <a:r>
              <a:rPr lang="zh-CN" altLang="zh-CN" sz="2400" dirty="0">
                <a:latin typeface="楷体" panose="02010609060101010101" charset="-122"/>
                <a:ea typeface="楷体" panose="02010609060101010101" charset="-122"/>
                <a:cs typeface="楷体" panose="02010609060101010101" charset="-122"/>
              </a:rPr>
              <a:t>年</a:t>
            </a:r>
            <a:r>
              <a:rPr lang="en-US" altLang="zh-CN" sz="2400" dirty="0">
                <a:latin typeface="楷体" panose="02010609060101010101" charset="-122"/>
                <a:ea typeface="楷体" panose="02010609060101010101" charset="-122"/>
                <a:cs typeface="楷体" panose="02010609060101010101" charset="-122"/>
              </a:rPr>
              <a:t>10</a:t>
            </a:r>
            <a:r>
              <a:rPr lang="zh-CN" altLang="zh-CN" sz="2400" dirty="0">
                <a:latin typeface="楷体" panose="02010609060101010101" charset="-122"/>
                <a:ea typeface="楷体" panose="02010609060101010101" charset="-122"/>
                <a:cs typeface="楷体" panose="02010609060101010101" charset="-122"/>
              </a:rPr>
              <a:t>月参加了</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新四军</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1939</a:t>
            </a:r>
            <a:r>
              <a:rPr lang="zh-CN" altLang="zh-CN" sz="2400" dirty="0">
                <a:latin typeface="楷体" panose="02010609060101010101" charset="-122"/>
                <a:ea typeface="楷体" panose="02010609060101010101" charset="-122"/>
                <a:cs typeface="楷体" panose="02010609060101010101" charset="-122"/>
              </a:rPr>
              <a:t>年</a:t>
            </a:r>
            <a:r>
              <a:rPr lang="en-US" altLang="zh-CN" sz="2400" dirty="0">
                <a:latin typeface="楷体" panose="02010609060101010101" charset="-122"/>
                <a:ea typeface="楷体" panose="02010609060101010101" charset="-122"/>
                <a:cs typeface="楷体" panose="02010609060101010101" charset="-122"/>
              </a:rPr>
              <a:t>2</a:t>
            </a:r>
            <a:r>
              <a:rPr lang="zh-CN" altLang="zh-CN" sz="2400" dirty="0">
                <a:latin typeface="楷体" panose="02010609060101010101" charset="-122"/>
                <a:ea typeface="楷体" panose="02010609060101010101" charset="-122"/>
                <a:cs typeface="楷体" panose="02010609060101010101" charset="-122"/>
              </a:rPr>
              <a:t>月，张文达接任</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中共兰西区委书记</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1942</a:t>
            </a:r>
            <a:r>
              <a:rPr lang="zh-CN" altLang="zh-CN" sz="2400" dirty="0">
                <a:latin typeface="楷体" panose="02010609060101010101" charset="-122"/>
                <a:ea typeface="楷体" panose="02010609060101010101" charset="-122"/>
                <a:cs typeface="楷体" panose="02010609060101010101" charset="-122"/>
              </a:rPr>
              <a:t>年参加麻坪坞</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抗日游击队</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1945</a:t>
            </a:r>
            <a:r>
              <a:rPr lang="zh-CN" altLang="zh-CN" sz="2400" dirty="0">
                <a:latin typeface="楷体" panose="02010609060101010101" charset="-122"/>
                <a:ea typeface="楷体" panose="02010609060101010101" charset="-122"/>
                <a:cs typeface="楷体" panose="02010609060101010101" charset="-122"/>
              </a:rPr>
              <a:t>年</a:t>
            </a:r>
            <a:r>
              <a:rPr lang="en-US" altLang="zh-CN" sz="2400" dirty="0">
                <a:latin typeface="楷体" panose="02010609060101010101" charset="-122"/>
                <a:ea typeface="楷体" panose="02010609060101010101" charset="-122"/>
                <a:cs typeface="楷体" panose="02010609060101010101" charset="-122"/>
              </a:rPr>
              <a:t>10</a:t>
            </a:r>
            <a:r>
              <a:rPr lang="zh-CN" altLang="zh-CN" sz="2400" dirty="0">
                <a:latin typeface="楷体" panose="02010609060101010101" charset="-122"/>
                <a:ea typeface="楷体" panose="02010609060101010101" charset="-122"/>
                <a:cs typeface="楷体" panose="02010609060101010101" charset="-122"/>
              </a:rPr>
              <a:t>月</a:t>
            </a:r>
            <a:r>
              <a:rPr lang="en-US" altLang="zh-CN" sz="2400" dirty="0">
                <a:latin typeface="楷体" panose="02010609060101010101" charset="-122"/>
                <a:ea typeface="楷体" panose="02010609060101010101" charset="-122"/>
                <a:cs typeface="楷体" panose="02010609060101010101" charset="-122"/>
              </a:rPr>
              <a:t>3</a:t>
            </a:r>
            <a:r>
              <a:rPr lang="zh-CN" altLang="zh-CN" sz="2400" dirty="0">
                <a:latin typeface="楷体" panose="02010609060101010101" charset="-122"/>
                <a:ea typeface="楷体" panose="02010609060101010101" charset="-122"/>
                <a:cs typeface="楷体" panose="02010609060101010101" charset="-122"/>
              </a:rPr>
              <a:t>日在富阳市窈口村壮烈牺牲，年仅</a:t>
            </a:r>
            <a:r>
              <a:rPr lang="en-US" altLang="zh-CN" sz="2400" dirty="0">
                <a:latin typeface="楷体" panose="02010609060101010101" charset="-122"/>
                <a:ea typeface="楷体" panose="02010609060101010101" charset="-122"/>
                <a:cs typeface="楷体" panose="02010609060101010101" charset="-122"/>
              </a:rPr>
              <a:t>39</a:t>
            </a:r>
            <a:r>
              <a:rPr lang="zh-CN" altLang="zh-CN" sz="2400" dirty="0">
                <a:latin typeface="楷体" panose="02010609060101010101" charset="-122"/>
                <a:ea typeface="楷体" panose="02010609060101010101" charset="-122"/>
                <a:cs typeface="楷体" panose="02010609060101010101" charset="-122"/>
              </a:rPr>
              <a:t>岁。</a:t>
            </a:r>
          </a:p>
        </p:txBody>
      </p:sp>
      <p:pic>
        <p:nvPicPr>
          <p:cNvPr id="2" name="图片 1"/>
          <p:cNvPicPr>
            <a:picLocks noChangeAspect="1"/>
          </p:cNvPicPr>
          <p:nvPr/>
        </p:nvPicPr>
        <p:blipFill>
          <a:blip r:embed="rId7"/>
          <a:stretch>
            <a:fillRect/>
          </a:stretch>
        </p:blipFill>
        <p:spPr>
          <a:xfrm>
            <a:off x="962025" y="2707640"/>
            <a:ext cx="2218055" cy="29781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校标"/>
          <p:cNvPicPr>
            <a:picLocks noChangeAspect="1"/>
          </p:cNvPicPr>
          <p:nvPr>
            <p:custDataLst>
              <p:tags r:id="rId2"/>
            </p:custDataLst>
          </p:nvPr>
        </p:nvPicPr>
        <p:blipFill>
          <a:blip r:embed="rId4"/>
          <a:stretch>
            <a:fillRect/>
          </a:stretch>
        </p:blipFill>
        <p:spPr>
          <a:xfrm>
            <a:off x="8779510" y="-385445"/>
            <a:ext cx="3413125" cy="2413635"/>
          </a:xfrm>
          <a:prstGeom prst="rect">
            <a:avLst/>
          </a:prstGeom>
        </p:spPr>
      </p:pic>
      <p:pic>
        <p:nvPicPr>
          <p:cNvPr id="11" name="图片 10" descr="东南门"/>
          <p:cNvPicPr>
            <a:picLocks noChangeAspect="1"/>
          </p:cNvPicPr>
          <p:nvPr/>
        </p:nvPicPr>
        <p:blipFill>
          <a:blip r:embed="rId5"/>
          <a:stretch>
            <a:fillRect/>
          </a:stretch>
        </p:blipFill>
        <p:spPr>
          <a:xfrm>
            <a:off x="263525" y="4381500"/>
            <a:ext cx="5412105" cy="2609850"/>
          </a:xfrm>
          <a:prstGeom prst="rect">
            <a:avLst/>
          </a:prstGeom>
        </p:spPr>
      </p:pic>
      <p:sp>
        <p:nvSpPr>
          <p:cNvPr id="16" name="矩形 15"/>
          <p:cNvSpPr/>
          <p:nvPr/>
        </p:nvSpPr>
        <p:spPr>
          <a:xfrm flipV="1">
            <a:off x="0" y="1270"/>
            <a:ext cx="12192000" cy="7620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6781800"/>
            <a:ext cx="12192000" cy="7620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90699" y="231775"/>
            <a:ext cx="6870065" cy="1551940"/>
            <a:chOff x="3229" y="3377"/>
            <a:chExt cx="10819" cy="2444"/>
          </a:xfrm>
        </p:grpSpPr>
        <p:grpSp>
          <p:nvGrpSpPr>
            <p:cNvPr id="2" name="组合 1"/>
            <p:cNvGrpSpPr/>
            <p:nvPr/>
          </p:nvGrpSpPr>
          <p:grpSpPr>
            <a:xfrm>
              <a:off x="6316" y="3513"/>
              <a:ext cx="7732" cy="2172"/>
              <a:chOff x="6316" y="3513"/>
              <a:chExt cx="7732" cy="2172"/>
            </a:xfrm>
          </p:grpSpPr>
          <p:sp>
            <p:nvSpPr>
              <p:cNvPr id="34" name="圆角矩形 33"/>
              <p:cNvSpPr/>
              <p:nvPr/>
            </p:nvSpPr>
            <p:spPr>
              <a:xfrm>
                <a:off x="6316" y="3513"/>
                <a:ext cx="7732" cy="2172"/>
              </a:xfrm>
              <a:prstGeom prst="roundRect">
                <a:avLst/>
              </a:prstGeom>
              <a:solidFill>
                <a:srgbClr val="CF3029">
                  <a:alpha val="0"/>
                </a:srgbClr>
              </a:solidFill>
              <a:ln w="31750" cmpd="sng">
                <a:solidFill>
                  <a:srgbClr val="C432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036" y="3655"/>
                <a:ext cx="291" cy="1890"/>
              </a:xfrm>
              <a:prstGeom prst="rect">
                <a:avLst/>
              </a:prstGeom>
              <a:noFill/>
              <a:ln>
                <a:noFill/>
              </a:ln>
            </p:spPr>
            <p:txBody>
              <a:bodyPr wrap="none" rtlCol="0" anchor="t">
                <a:spAutoFit/>
              </a:bodyPr>
              <a:lstStyle/>
              <a:p>
                <a:pPr algn="ctr"/>
                <a:endParaRPr lang="zh-CN" altLang="en-US" sz="7200" dirty="0">
                  <a:solidFill>
                    <a:srgbClr val="C43229"/>
                  </a:solidFill>
                  <a:effectLst/>
                  <a:latin typeface="华文新魏" panose="02010800040101010101" charset="-122"/>
                  <a:ea typeface="华文新魏" panose="02010800040101010101" charset="-122"/>
                </a:endParaRPr>
              </a:p>
            </p:txBody>
          </p:sp>
        </p:grpSp>
        <p:grpSp>
          <p:nvGrpSpPr>
            <p:cNvPr id="4" name="组合 3"/>
            <p:cNvGrpSpPr/>
            <p:nvPr/>
          </p:nvGrpSpPr>
          <p:grpSpPr>
            <a:xfrm>
              <a:off x="3229" y="3377"/>
              <a:ext cx="2667" cy="2444"/>
              <a:chOff x="2089" y="1069"/>
              <a:chExt cx="2667" cy="2444"/>
            </a:xfrm>
          </p:grpSpPr>
          <p:sp>
            <p:nvSpPr>
              <p:cNvPr id="3" name="五角星 2"/>
              <p:cNvSpPr/>
              <p:nvPr/>
            </p:nvSpPr>
            <p:spPr>
              <a:xfrm>
                <a:off x="2089" y="1069"/>
                <a:ext cx="2667" cy="2444"/>
              </a:xfrm>
              <a:prstGeom prst="star5">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277" y="1885"/>
                <a:ext cx="291" cy="1115"/>
              </a:xfrm>
              <a:prstGeom prst="rect">
                <a:avLst/>
              </a:prstGeom>
              <a:noFill/>
              <a:ln>
                <a:noFill/>
              </a:ln>
            </p:spPr>
            <p:txBody>
              <a:bodyPr wrap="none" rtlCol="0" anchor="t">
                <a:spAutoFit/>
              </a:bodyPr>
              <a:lstStyle/>
              <a:p>
                <a:pPr algn="ctr"/>
                <a:endParaRPr lang="en-US" altLang="zh-CN" sz="4000" dirty="0">
                  <a:solidFill>
                    <a:srgbClr val="C43229"/>
                  </a:solidFill>
                  <a:effectLst/>
                  <a:latin typeface="+mj-ea"/>
                  <a:ea typeface="+mj-ea"/>
                </a:endParaRPr>
              </a:p>
            </p:txBody>
          </p:sp>
        </p:grpSp>
      </p:grpSp>
      <p:sp>
        <p:nvSpPr>
          <p:cNvPr id="14" name="文本框 13"/>
          <p:cNvSpPr txBox="1"/>
          <p:nvPr/>
        </p:nvSpPr>
        <p:spPr>
          <a:xfrm>
            <a:off x="6465570" y="6459220"/>
            <a:ext cx="6064250" cy="398780"/>
          </a:xfrm>
          <a:prstGeom prst="rect">
            <a:avLst/>
          </a:prstGeom>
          <a:noFill/>
        </p:spPr>
        <p:txBody>
          <a:bodyPr wrap="square" rtlCol="0">
            <a:spAutoFit/>
          </a:bodyPr>
          <a:lstStyle/>
          <a:p>
            <a:r>
              <a:rPr lang="zh-CN" altLang="en-US" sz="2000" b="1" dirty="0">
                <a:solidFill>
                  <a:srgbClr val="C43229"/>
                </a:solidFill>
                <a:latin typeface="隶书" panose="02010509060101010101" charset="-122"/>
                <a:ea typeface="隶书" panose="02010509060101010101" charset="-122"/>
                <a:cs typeface="隶书" panose="02010509060101010101" charset="-122"/>
              </a:rPr>
              <a:t>砺</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学</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行</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rPr>
              <a:t>维</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实</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rPr>
              <a:t>维</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新</a:t>
            </a:r>
          </a:p>
        </p:txBody>
      </p:sp>
      <p:sp>
        <p:nvSpPr>
          <p:cNvPr id="6" name="矩形 5"/>
          <p:cNvSpPr/>
          <p:nvPr/>
        </p:nvSpPr>
        <p:spPr>
          <a:xfrm>
            <a:off x="2430631" y="653802"/>
            <a:ext cx="4334596" cy="707886"/>
          </a:xfrm>
          <a:prstGeom prst="rect">
            <a:avLst/>
          </a:prstGeom>
        </p:spPr>
        <p:txBody>
          <a:bodyPr wrap="square">
            <a:spAutoFit/>
          </a:bodyPr>
          <a:lstStyle/>
          <a:p>
            <a:r>
              <a:rPr lang="zh-CN" altLang="zh-CN" sz="4000" dirty="0">
                <a:solidFill>
                  <a:schemeClr val="accent6">
                    <a:lumMod val="75000"/>
                  </a:schemeClr>
                </a:solidFill>
                <a:latin typeface="华文新魏" panose="02010800040101010101" charset="-122"/>
                <a:ea typeface="华文新魏" panose="02010800040101010101" charset="-122"/>
              </a:rPr>
              <a:t>兰溪永昌街道江村</a:t>
            </a:r>
            <a:endParaRPr lang="zh-CN" altLang="en-US" sz="4000" dirty="0">
              <a:latin typeface="华文新魏" panose="02010800040101010101" charset="-122"/>
              <a:ea typeface="华文新魏" panose="02010800040101010101" charset="-122"/>
            </a:endParaRPr>
          </a:p>
        </p:txBody>
      </p:sp>
      <p:pic>
        <p:nvPicPr>
          <p:cNvPr id="3074" name="Picture 2" descr="查看源图像"/>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244" y="653802"/>
            <a:ext cx="9334500" cy="5886450"/>
          </a:xfrm>
          <a:prstGeom prst="rect">
            <a:avLst/>
          </a:prstGeom>
          <a:noFill/>
          <a:extLst>
            <a:ext uri="{909E8E84-426E-40DD-AFC4-6F175D3DCCD1}">
              <a14:hiddenFill xmlns:a14="http://schemas.microsoft.com/office/drawing/2010/main">
                <a:solidFill>
                  <a:srgbClr val="FFFFFF"/>
                </a:solidFill>
              </a14:hiddenFill>
            </a:ext>
          </a:extLst>
        </p:spPr>
      </p:pic>
      <p:sp>
        <p:nvSpPr>
          <p:cNvPr id="10" name="同心圆 9"/>
          <p:cNvSpPr/>
          <p:nvPr/>
        </p:nvSpPr>
        <p:spPr>
          <a:xfrm>
            <a:off x="4301067" y="3553213"/>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同心圆 6"/>
          <p:cNvSpPr/>
          <p:nvPr/>
        </p:nvSpPr>
        <p:spPr>
          <a:xfrm>
            <a:off x="3208867" y="3953933"/>
            <a:ext cx="924877" cy="657013"/>
          </a:xfrm>
          <a:prstGeom prst="donut">
            <a:avLst>
              <a:gd name="adj" fmla="val 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sp>
        <p:nvSpPr>
          <p:cNvPr id="8" name="同心圆 7"/>
          <p:cNvSpPr/>
          <p:nvPr/>
        </p:nvSpPr>
        <p:spPr>
          <a:xfrm>
            <a:off x="8779722" y="2027978"/>
            <a:ext cx="924877" cy="657013"/>
          </a:xfrm>
          <a:prstGeom prst="donut">
            <a:avLst>
              <a:gd name="adj" fmla="val 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style.rotation</p:attrName>
                                        </p:attrNameLst>
                                      </p:cBhvr>
                                      <p:tavLst>
                                        <p:tav tm="0">
                                          <p:val>
                                            <p:fltVal val="90"/>
                                          </p:val>
                                        </p:tav>
                                        <p:tav tm="100000">
                                          <p:val>
                                            <p:fltVal val="0"/>
                                          </p:val>
                                        </p:tav>
                                      </p:tavLst>
                                    </p:anim>
                                    <p:animEffect transition="in" filter="fade">
                                      <p:cBhvr>
                                        <p:cTn id="10" dur="10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11574" y="-430001"/>
            <a:ext cx="12192635" cy="7243445"/>
            <a:chOff x="0" y="-607"/>
            <a:chExt cx="19201" cy="11407"/>
          </a:xfrm>
        </p:grpSpPr>
        <p:pic>
          <p:nvPicPr>
            <p:cNvPr id="16" name="图片 15" descr="东南门"/>
            <p:cNvPicPr>
              <a:picLocks noChangeAspect="1"/>
            </p:cNvPicPr>
            <p:nvPr/>
          </p:nvPicPr>
          <p:blipFill>
            <a:blip r:embed="rId3"/>
            <a:stretch>
              <a:fillRect/>
            </a:stretch>
          </p:blipFill>
          <p:spPr>
            <a:xfrm>
              <a:off x="235" y="8097"/>
              <a:ext cx="5604" cy="2703"/>
            </a:xfrm>
            <a:prstGeom prst="rect">
              <a:avLst/>
            </a:prstGeom>
          </p:spPr>
        </p:pic>
        <p:pic>
          <p:nvPicPr>
            <p:cNvPr id="20" name="图片 19" descr="校标"/>
            <p:cNvPicPr>
              <a:picLocks noChangeAspect="1"/>
            </p:cNvPicPr>
            <p:nvPr/>
          </p:nvPicPr>
          <p:blipFill>
            <a:blip r:embed="rId4"/>
            <a:stretch>
              <a:fillRect/>
            </a:stretch>
          </p:blipFill>
          <p:spPr>
            <a:xfrm>
              <a:off x="13826" y="-607"/>
              <a:ext cx="5375" cy="3801"/>
            </a:xfrm>
            <a:prstGeom prst="rect">
              <a:avLst/>
            </a:prstGeom>
          </p:spPr>
        </p:pic>
        <p:sp>
          <p:nvSpPr>
            <p:cNvPr id="21" name="矩形 20"/>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4180205" cy="746125"/>
            <a:chOff x="498" y="435"/>
            <a:chExt cx="6583" cy="1175"/>
          </a:xfrm>
        </p:grpSpPr>
        <p:sp>
          <p:nvSpPr>
            <p:cNvPr id="18" name="矩形 17"/>
            <p:cNvSpPr/>
            <p:nvPr/>
          </p:nvSpPr>
          <p:spPr>
            <a:xfrm>
              <a:off x="1673" y="578"/>
              <a:ext cx="5408" cy="919"/>
            </a:xfrm>
            <a:prstGeom prst="rect">
              <a:avLst/>
            </a:prstGeom>
            <a:noFill/>
            <a:ln>
              <a:noFill/>
            </a:ln>
          </p:spPr>
          <p:txBody>
            <a:bodyPr wrap="none" rtlCol="0" anchor="t">
              <a:spAutoFit/>
            </a:bodyPr>
            <a:lstStyle/>
            <a:p>
              <a:pPr algn="ctr"/>
              <a:r>
                <a:rPr lang="zh-CN" altLang="en-US" sz="3200" dirty="0"/>
                <a:t>张文达烈士的经历</a:t>
              </a:r>
              <a:endParaRPr lang="zh-CN" altLang="en-US" sz="3200" dirty="0">
                <a:solidFill>
                  <a:schemeClr val="tx1"/>
                </a:solidFill>
                <a:effectLst/>
              </a:endParaRPr>
            </a:p>
          </p:txBody>
        </p:sp>
        <p:cxnSp>
          <p:nvCxnSpPr>
            <p:cNvPr id="19" name="直接连接符 18"/>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5" name="图片 24"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24" name="组合 23"/>
          <p:cNvGrpSpPr/>
          <p:nvPr/>
        </p:nvGrpSpPr>
        <p:grpSpPr>
          <a:xfrm>
            <a:off x="704215" y="1564005"/>
            <a:ext cx="10784205" cy="4393565"/>
            <a:chOff x="6349058" y="2009132"/>
            <a:chExt cx="4668488" cy="3546741"/>
          </a:xfrm>
        </p:grpSpPr>
        <p:sp>
          <p:nvSpPr>
            <p:cNvPr id="31" name="Rectangle 3"/>
            <p:cNvSpPr>
              <a:spLocks noChangeArrowheads="1"/>
            </p:cNvSpPr>
            <p:nvPr/>
          </p:nvSpPr>
          <p:spPr bwMode="auto">
            <a:xfrm>
              <a:off x="6349058" y="2009132"/>
              <a:ext cx="4668488" cy="528215"/>
            </a:xfrm>
            <a:prstGeom prst="rect">
              <a:avLst/>
            </a:prstGeom>
            <a:solidFill>
              <a:srgbClr val="C00000"/>
            </a:solidFill>
            <a:ln>
              <a:noFill/>
            </a:ln>
          </p:spPr>
          <p:txBody>
            <a:bodyPr wrap="none" anchor="ctr"/>
            <a:lstStyle/>
            <a:p>
              <a:pPr algn="ctr"/>
              <a:r>
                <a:rPr lang="zh-CN" altLang="en-US" sz="2400" b="1" dirty="0">
                  <a:solidFill>
                    <a:schemeClr val="bg1"/>
                  </a:solidFill>
                  <a:sym typeface="+mn-ea"/>
                </a:rPr>
                <a:t>张文达</a:t>
              </a:r>
            </a:p>
          </p:txBody>
        </p:sp>
        <p:sp>
          <p:nvSpPr>
            <p:cNvPr id="32" name="AutoShape 6"/>
            <p:cNvSpPr>
              <a:spLocks noChangeArrowheads="1"/>
            </p:cNvSpPr>
            <p:nvPr/>
          </p:nvSpPr>
          <p:spPr bwMode="auto">
            <a:xfrm>
              <a:off x="6349058" y="2818932"/>
              <a:ext cx="4631592" cy="2736941"/>
            </a:xfrm>
            <a:prstGeom prst="roundRect">
              <a:avLst>
                <a:gd name="adj" fmla="val 0"/>
              </a:avLst>
            </a:prstGeom>
            <a:noFill/>
            <a:ln w="3175" cmpd="sng">
              <a:solidFill>
                <a:srgbClr val="C00000"/>
              </a:solidFill>
              <a:miter lim="800000"/>
            </a:ln>
            <a:extLst>
              <a:ext uri="{909E8E84-426E-40DD-AFC4-6F175D3DCCD1}">
                <a14:hiddenFill xmlns:a14="http://schemas.microsoft.com/office/drawing/2010/main">
                  <a:solidFill>
                    <a:srgbClr val="FFFFFF"/>
                  </a:solidFill>
                </a14:hiddenFill>
              </a:ext>
            </a:extLst>
          </p:spPr>
          <p:txBody>
            <a:bodyPr lIns="360000" tIns="216000" rIns="360000"/>
            <a:lstStyle/>
            <a:p>
              <a:pPr>
                <a:lnSpc>
                  <a:spcPts val="2500"/>
                </a:lnSpc>
              </a:pPr>
              <a:endParaRPr lang="en-US" altLang="zh-CN" sz="1600" dirty="0">
                <a:solidFill>
                  <a:srgbClr val="CC0B1C"/>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Ø"/>
              </a:pPr>
              <a:endParaRPr lang="zh-CN" altLang="en-US" sz="1600" dirty="0">
                <a:solidFill>
                  <a:srgbClr val="CC0B1C"/>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Ø"/>
              </a:pPr>
              <a:endParaRPr lang="zh-CN" altLang="en-US" sz="1600" dirty="0">
                <a:solidFill>
                  <a:srgbClr val="CC0B1C"/>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Ø"/>
              </a:pPr>
              <a:endParaRPr lang="zh-CN" altLang="en-US" sz="1600" dirty="0">
                <a:solidFill>
                  <a:srgbClr val="CC0B1C"/>
                </a:solidFill>
                <a:latin typeface="字魂100号-方方先锋体" panose="00000500000000000000" pitchFamily="2" charset="-122"/>
                <a:ea typeface="字魂100号-方方先锋体" panose="00000500000000000000" pitchFamily="2" charset="-122"/>
                <a:sym typeface="Calibri" panose="020F0502020204030204" charset="0"/>
              </a:endParaRPr>
            </a:p>
            <a:p>
              <a:pPr marL="285750" indent="-285750">
                <a:lnSpc>
                  <a:spcPts val="2500"/>
                </a:lnSpc>
                <a:buFont typeface="Wingdings" panose="05000000000000000000" pitchFamily="2" charset="2"/>
                <a:buChar char="Ø"/>
              </a:pPr>
              <a:endParaRPr lang="zh-CN" altLang="en-US" sz="1600" dirty="0">
                <a:solidFill>
                  <a:srgbClr val="CC0B1C"/>
                </a:solidFill>
                <a:latin typeface="字魂100号-方方先锋体" panose="00000500000000000000" pitchFamily="2" charset="-122"/>
                <a:ea typeface="字魂100号-方方先锋体" panose="00000500000000000000" pitchFamily="2" charset="-122"/>
                <a:sym typeface="Calibri" panose="020F0502020204030204" charset="0"/>
              </a:endParaRPr>
            </a:p>
          </p:txBody>
        </p:sp>
        <p:pic>
          <p:nvPicPr>
            <p:cNvPr id="33" name="图片 32" descr="图片包含 游戏机&#10;&#10;描述已自动生成"/>
            <p:cNvPicPr>
              <a:picLocks noChangeAspect="1"/>
            </p:cNvPicPr>
            <p:nvPr/>
          </p:nvPicPr>
          <p:blipFill rotWithShape="1">
            <a:blip r:embed="rId6" cstate="email"/>
            <a:srcRect/>
            <a:stretch>
              <a:fillRect/>
            </a:stretch>
          </p:blipFill>
          <p:spPr>
            <a:xfrm flipH="1">
              <a:off x="6797495" y="4373695"/>
              <a:ext cx="3734717" cy="1123721"/>
            </a:xfrm>
            <a:prstGeom prst="rect">
              <a:avLst/>
            </a:prstGeom>
          </p:spPr>
        </p:pic>
      </p:grpSp>
      <p:sp>
        <p:nvSpPr>
          <p:cNvPr id="3" name="文本框 2"/>
          <p:cNvSpPr txBox="1"/>
          <p:nvPr/>
        </p:nvSpPr>
        <p:spPr>
          <a:xfrm>
            <a:off x="3277900" y="2870041"/>
            <a:ext cx="6922346" cy="2368550"/>
          </a:xfrm>
          <a:prstGeom prst="rect">
            <a:avLst/>
          </a:prstGeom>
          <a:noFill/>
        </p:spPr>
        <p:txBody>
          <a:bodyPr wrap="square" rtlCol="0">
            <a:spAutoFit/>
          </a:bodyPr>
          <a:lstStyle/>
          <a:p>
            <a:r>
              <a:rPr lang="zh-CN" altLang="zh-CN" sz="2800" dirty="0">
                <a:latin typeface="楷体" panose="02010609060101010101" charset="-122"/>
                <a:ea typeface="楷体" panose="02010609060101010101" charset="-122"/>
                <a:cs typeface="楷体" panose="02010609060101010101" charset="-122"/>
              </a:rPr>
              <a:t>张文达</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1905</a:t>
            </a:r>
            <a:r>
              <a:rPr lang="zh-CN" altLang="zh-CN" sz="2400" dirty="0">
                <a:latin typeface="楷体" panose="02010609060101010101" charset="-122"/>
                <a:ea typeface="楷体" panose="02010609060101010101" charset="-122"/>
                <a:cs typeface="楷体" panose="02010609060101010101" charset="-122"/>
              </a:rPr>
              <a:t>年出生于</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兰溪永昌街道江村</a:t>
            </a:r>
            <a:r>
              <a:rPr lang="zh-CN" altLang="zh-CN" sz="2400" dirty="0">
                <a:latin typeface="楷体" panose="02010609060101010101" charset="-122"/>
                <a:ea typeface="楷体" panose="02010609060101010101" charset="-122"/>
                <a:cs typeface="楷体" panose="02010609060101010101" charset="-122"/>
              </a:rPr>
              <a:t>一个农民家庭。</a:t>
            </a:r>
            <a:r>
              <a:rPr lang="en-US" altLang="zh-CN" sz="2400" dirty="0">
                <a:latin typeface="楷体" panose="02010609060101010101" charset="-122"/>
                <a:ea typeface="楷体" panose="02010609060101010101" charset="-122"/>
                <a:cs typeface="楷体" panose="02010609060101010101" charset="-122"/>
              </a:rPr>
              <a:t>1927</a:t>
            </a:r>
            <a:r>
              <a:rPr lang="zh-CN" altLang="zh-CN" sz="2400" dirty="0">
                <a:latin typeface="楷体" panose="02010609060101010101" charset="-122"/>
                <a:ea typeface="楷体" panose="02010609060101010101" charset="-122"/>
                <a:cs typeface="楷体" panose="02010609060101010101" charset="-122"/>
              </a:rPr>
              <a:t>年冬，加入中国共产党。抗日战争时期，张文达积极组织群众参加抗日。</a:t>
            </a:r>
            <a:r>
              <a:rPr lang="en-US" altLang="zh-CN" sz="2400" dirty="0">
                <a:latin typeface="楷体" panose="02010609060101010101" charset="-122"/>
                <a:ea typeface="楷体" panose="02010609060101010101" charset="-122"/>
                <a:cs typeface="楷体" panose="02010609060101010101" charset="-122"/>
              </a:rPr>
              <a:t>1938</a:t>
            </a:r>
            <a:r>
              <a:rPr lang="zh-CN" altLang="zh-CN" sz="2400" dirty="0">
                <a:latin typeface="楷体" panose="02010609060101010101" charset="-122"/>
                <a:ea typeface="楷体" panose="02010609060101010101" charset="-122"/>
                <a:cs typeface="楷体" panose="02010609060101010101" charset="-122"/>
              </a:rPr>
              <a:t>年</a:t>
            </a:r>
            <a:r>
              <a:rPr lang="en-US" altLang="zh-CN" sz="2400" dirty="0">
                <a:latin typeface="楷体" panose="02010609060101010101" charset="-122"/>
                <a:ea typeface="楷体" panose="02010609060101010101" charset="-122"/>
                <a:cs typeface="楷体" panose="02010609060101010101" charset="-122"/>
              </a:rPr>
              <a:t>10</a:t>
            </a:r>
            <a:r>
              <a:rPr lang="zh-CN" altLang="zh-CN" sz="2400" dirty="0">
                <a:latin typeface="楷体" panose="02010609060101010101" charset="-122"/>
                <a:ea typeface="楷体" panose="02010609060101010101" charset="-122"/>
                <a:cs typeface="楷体" panose="02010609060101010101" charset="-122"/>
              </a:rPr>
              <a:t>月参加了</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新四军</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1939</a:t>
            </a:r>
            <a:r>
              <a:rPr lang="zh-CN" altLang="zh-CN" sz="2400" dirty="0">
                <a:latin typeface="楷体" panose="02010609060101010101" charset="-122"/>
                <a:ea typeface="楷体" panose="02010609060101010101" charset="-122"/>
                <a:cs typeface="楷体" panose="02010609060101010101" charset="-122"/>
              </a:rPr>
              <a:t>年</a:t>
            </a:r>
            <a:r>
              <a:rPr lang="en-US" altLang="zh-CN" sz="2400" dirty="0">
                <a:latin typeface="楷体" panose="02010609060101010101" charset="-122"/>
                <a:ea typeface="楷体" panose="02010609060101010101" charset="-122"/>
                <a:cs typeface="楷体" panose="02010609060101010101" charset="-122"/>
              </a:rPr>
              <a:t>2</a:t>
            </a:r>
            <a:r>
              <a:rPr lang="zh-CN" altLang="zh-CN" sz="2400" dirty="0">
                <a:latin typeface="楷体" panose="02010609060101010101" charset="-122"/>
                <a:ea typeface="楷体" panose="02010609060101010101" charset="-122"/>
                <a:cs typeface="楷体" panose="02010609060101010101" charset="-122"/>
              </a:rPr>
              <a:t>月，张文达接任</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中共兰西区委书记</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1942</a:t>
            </a:r>
            <a:r>
              <a:rPr lang="zh-CN" altLang="zh-CN" sz="2400" dirty="0">
                <a:latin typeface="楷体" panose="02010609060101010101" charset="-122"/>
                <a:ea typeface="楷体" panose="02010609060101010101" charset="-122"/>
                <a:cs typeface="楷体" panose="02010609060101010101" charset="-122"/>
              </a:rPr>
              <a:t>年参加麻坪坞</a:t>
            </a:r>
            <a:r>
              <a:rPr lang="zh-CN" altLang="zh-CN" sz="2400" dirty="0">
                <a:solidFill>
                  <a:schemeClr val="accent6">
                    <a:lumMod val="75000"/>
                  </a:schemeClr>
                </a:solidFill>
                <a:latin typeface="楷体" panose="02010609060101010101" charset="-122"/>
                <a:ea typeface="楷体" panose="02010609060101010101" charset="-122"/>
                <a:cs typeface="楷体" panose="02010609060101010101" charset="-122"/>
              </a:rPr>
              <a:t>抗日游击队</a:t>
            </a:r>
            <a:r>
              <a:rPr lang="zh-CN" altLang="zh-CN" sz="24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1945</a:t>
            </a:r>
            <a:r>
              <a:rPr lang="zh-CN" altLang="zh-CN" sz="2400" dirty="0">
                <a:latin typeface="楷体" panose="02010609060101010101" charset="-122"/>
                <a:ea typeface="楷体" panose="02010609060101010101" charset="-122"/>
                <a:cs typeface="楷体" panose="02010609060101010101" charset="-122"/>
              </a:rPr>
              <a:t>年</a:t>
            </a:r>
            <a:r>
              <a:rPr lang="en-US" altLang="zh-CN" sz="2400" dirty="0">
                <a:latin typeface="楷体" panose="02010609060101010101" charset="-122"/>
                <a:ea typeface="楷体" panose="02010609060101010101" charset="-122"/>
                <a:cs typeface="楷体" panose="02010609060101010101" charset="-122"/>
              </a:rPr>
              <a:t>10</a:t>
            </a:r>
            <a:r>
              <a:rPr lang="zh-CN" altLang="zh-CN" sz="2400" dirty="0">
                <a:latin typeface="楷体" panose="02010609060101010101" charset="-122"/>
                <a:ea typeface="楷体" panose="02010609060101010101" charset="-122"/>
                <a:cs typeface="楷体" panose="02010609060101010101" charset="-122"/>
              </a:rPr>
              <a:t>月</a:t>
            </a:r>
            <a:r>
              <a:rPr lang="en-US" altLang="zh-CN" sz="2400" dirty="0">
                <a:latin typeface="楷体" panose="02010609060101010101" charset="-122"/>
                <a:ea typeface="楷体" panose="02010609060101010101" charset="-122"/>
                <a:cs typeface="楷体" panose="02010609060101010101" charset="-122"/>
              </a:rPr>
              <a:t>3</a:t>
            </a:r>
            <a:r>
              <a:rPr lang="zh-CN" altLang="zh-CN" sz="2400" dirty="0">
                <a:latin typeface="楷体" panose="02010609060101010101" charset="-122"/>
                <a:ea typeface="楷体" panose="02010609060101010101" charset="-122"/>
                <a:cs typeface="楷体" panose="02010609060101010101" charset="-122"/>
              </a:rPr>
              <a:t>日在富阳市窈口村壮烈牺牲，年仅</a:t>
            </a:r>
            <a:r>
              <a:rPr lang="en-US" altLang="zh-CN" sz="2400" dirty="0">
                <a:latin typeface="楷体" panose="02010609060101010101" charset="-122"/>
                <a:ea typeface="楷体" panose="02010609060101010101" charset="-122"/>
                <a:cs typeface="楷体" panose="02010609060101010101" charset="-122"/>
              </a:rPr>
              <a:t>39</a:t>
            </a:r>
            <a:r>
              <a:rPr lang="zh-CN" altLang="zh-CN" sz="2400" dirty="0">
                <a:latin typeface="楷体" panose="02010609060101010101" charset="-122"/>
                <a:ea typeface="楷体" panose="02010609060101010101" charset="-122"/>
                <a:cs typeface="楷体" panose="02010609060101010101" charset="-122"/>
              </a:rPr>
              <a:t>岁。</a:t>
            </a:r>
          </a:p>
        </p:txBody>
      </p:sp>
      <p:pic>
        <p:nvPicPr>
          <p:cNvPr id="2" name="图片 1"/>
          <p:cNvPicPr>
            <a:picLocks noChangeAspect="1"/>
          </p:cNvPicPr>
          <p:nvPr/>
        </p:nvPicPr>
        <p:blipFill>
          <a:blip r:embed="rId7"/>
          <a:stretch>
            <a:fillRect/>
          </a:stretch>
        </p:blipFill>
        <p:spPr>
          <a:xfrm>
            <a:off x="962025" y="2707640"/>
            <a:ext cx="2218055" cy="297815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660968" y="2397760"/>
            <a:ext cx="6870065" cy="1611630"/>
            <a:chOff x="3229" y="3377"/>
            <a:chExt cx="10819" cy="2444"/>
          </a:xfrm>
        </p:grpSpPr>
        <p:grpSp>
          <p:nvGrpSpPr>
            <p:cNvPr id="20" name="组合 19"/>
            <p:cNvGrpSpPr/>
            <p:nvPr/>
          </p:nvGrpSpPr>
          <p:grpSpPr>
            <a:xfrm>
              <a:off x="6316" y="3513"/>
              <a:ext cx="7732" cy="2172"/>
              <a:chOff x="6316" y="3513"/>
              <a:chExt cx="7732" cy="2172"/>
            </a:xfrm>
          </p:grpSpPr>
          <p:sp>
            <p:nvSpPr>
              <p:cNvPr id="24" name="圆角矩形 23"/>
              <p:cNvSpPr/>
              <p:nvPr/>
            </p:nvSpPr>
            <p:spPr>
              <a:xfrm>
                <a:off x="6316" y="3513"/>
                <a:ext cx="7732" cy="2172"/>
              </a:xfrm>
              <a:prstGeom prst="roundRect">
                <a:avLst/>
              </a:prstGeom>
              <a:solidFill>
                <a:srgbClr val="CF3029">
                  <a:alpha val="0"/>
                </a:srgbClr>
              </a:solidFill>
              <a:ln w="31750" cmpd="sng">
                <a:solidFill>
                  <a:srgbClr val="C432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855" y="3655"/>
                <a:ext cx="4653" cy="1890"/>
              </a:xfrm>
              <a:prstGeom prst="rect">
                <a:avLst/>
              </a:prstGeom>
              <a:noFill/>
              <a:ln>
                <a:noFill/>
              </a:ln>
            </p:spPr>
            <p:txBody>
              <a:bodyPr wrap="none" rtlCol="0" anchor="t">
                <a:spAutoFit/>
              </a:bodyPr>
              <a:lstStyle/>
              <a:p>
                <a:pPr algn="ctr"/>
                <a:r>
                  <a:rPr lang="zh-CN" altLang="en-US" sz="7200" dirty="0">
                    <a:solidFill>
                      <a:srgbClr val="C43229"/>
                    </a:solidFill>
                    <a:latin typeface="华文新魏" panose="02010800040101010101" charset="-122"/>
                    <a:ea typeface="华文新魏" panose="02010800040101010101" charset="-122"/>
                  </a:rPr>
                  <a:t>新四军</a:t>
                </a:r>
                <a:endParaRPr lang="zh-CN" altLang="en-US" sz="7200" dirty="0">
                  <a:solidFill>
                    <a:srgbClr val="C43229"/>
                  </a:solidFill>
                  <a:effectLst/>
                  <a:latin typeface="华文新魏" panose="02010800040101010101" charset="-122"/>
                  <a:ea typeface="华文新魏" panose="02010800040101010101" charset="-122"/>
                </a:endParaRPr>
              </a:p>
            </p:txBody>
          </p:sp>
        </p:grpSp>
        <p:grpSp>
          <p:nvGrpSpPr>
            <p:cNvPr id="21" name="组合 20"/>
            <p:cNvGrpSpPr/>
            <p:nvPr/>
          </p:nvGrpSpPr>
          <p:grpSpPr>
            <a:xfrm>
              <a:off x="3229" y="3377"/>
              <a:ext cx="2667" cy="2444"/>
              <a:chOff x="2089" y="1069"/>
              <a:chExt cx="2667" cy="2444"/>
            </a:xfrm>
          </p:grpSpPr>
          <p:sp>
            <p:nvSpPr>
              <p:cNvPr id="22" name="五角星 21"/>
              <p:cNvSpPr/>
              <p:nvPr/>
            </p:nvSpPr>
            <p:spPr>
              <a:xfrm>
                <a:off x="2089" y="1069"/>
                <a:ext cx="2667" cy="2444"/>
              </a:xfrm>
              <a:prstGeom prst="star5">
                <a:avLst/>
              </a:prstGeom>
              <a:solidFill>
                <a:srgbClr val="C43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277" y="1885"/>
                <a:ext cx="291" cy="1115"/>
              </a:xfrm>
              <a:prstGeom prst="rect">
                <a:avLst/>
              </a:prstGeom>
              <a:noFill/>
              <a:ln>
                <a:noFill/>
              </a:ln>
            </p:spPr>
            <p:txBody>
              <a:bodyPr wrap="none" rtlCol="0" anchor="t">
                <a:spAutoFit/>
              </a:bodyPr>
              <a:lstStyle/>
              <a:p>
                <a:pPr algn="ctr"/>
                <a:endParaRPr lang="en-US" altLang="zh-CN" sz="4000" dirty="0">
                  <a:solidFill>
                    <a:srgbClr val="C43229"/>
                  </a:solidFill>
                  <a:effectLst/>
                  <a:latin typeface="+mj-ea"/>
                  <a:ea typeface="+mj-ea"/>
                </a:endParaRPr>
              </a:p>
            </p:txBody>
          </p:sp>
        </p:grpSp>
      </p:grpSp>
      <p:pic>
        <p:nvPicPr>
          <p:cNvPr id="12" name="图片 11" descr="校标"/>
          <p:cNvPicPr>
            <a:picLocks noChangeAspect="1"/>
          </p:cNvPicPr>
          <p:nvPr>
            <p:custDataLst>
              <p:tags r:id="rId2"/>
            </p:custDataLst>
          </p:nvPr>
        </p:nvPicPr>
        <p:blipFill>
          <a:blip r:embed="rId4"/>
          <a:stretch>
            <a:fillRect/>
          </a:stretch>
        </p:blipFill>
        <p:spPr>
          <a:xfrm>
            <a:off x="8778875" y="-543886"/>
            <a:ext cx="3413125" cy="2413635"/>
          </a:xfrm>
          <a:prstGeom prst="rect">
            <a:avLst/>
          </a:prstGeom>
        </p:spPr>
      </p:pic>
      <p:pic>
        <p:nvPicPr>
          <p:cNvPr id="11" name="图片 10" descr="东南门"/>
          <p:cNvPicPr>
            <a:picLocks noChangeAspect="1"/>
          </p:cNvPicPr>
          <p:nvPr/>
        </p:nvPicPr>
        <p:blipFill>
          <a:blip r:embed="rId5"/>
          <a:stretch>
            <a:fillRect/>
          </a:stretch>
        </p:blipFill>
        <p:spPr>
          <a:xfrm>
            <a:off x="263525" y="4381500"/>
            <a:ext cx="5412105" cy="2609850"/>
          </a:xfrm>
          <a:prstGeom prst="rect">
            <a:avLst/>
          </a:prstGeom>
        </p:spPr>
      </p:pic>
      <p:sp>
        <p:nvSpPr>
          <p:cNvPr id="16" name="矩形 15"/>
          <p:cNvSpPr/>
          <p:nvPr/>
        </p:nvSpPr>
        <p:spPr>
          <a:xfrm flipV="1">
            <a:off x="0" y="1270"/>
            <a:ext cx="12192000" cy="7620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0" y="6802120"/>
            <a:ext cx="12192000" cy="7620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65570" y="6468845"/>
            <a:ext cx="6064250" cy="398780"/>
          </a:xfrm>
          <a:prstGeom prst="rect">
            <a:avLst/>
          </a:prstGeom>
          <a:noFill/>
        </p:spPr>
        <p:txBody>
          <a:bodyPr wrap="square" rtlCol="0">
            <a:spAutoFit/>
          </a:bodyPr>
          <a:lstStyle/>
          <a:p>
            <a:r>
              <a:rPr lang="zh-CN" altLang="en-US" sz="2000" b="1" dirty="0">
                <a:solidFill>
                  <a:srgbClr val="C43229"/>
                </a:solidFill>
                <a:latin typeface="隶书" panose="02010509060101010101" charset="-122"/>
                <a:ea typeface="隶书" panose="02010509060101010101" charset="-122"/>
                <a:cs typeface="隶书" panose="02010509060101010101" charset="-122"/>
              </a:rPr>
              <a:t>砺</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学</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行</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rPr>
              <a:t>维</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实</a:t>
            </a:r>
            <a:r>
              <a:rPr lang="en-US" altLang="zh-CN" sz="2000" b="1" dirty="0">
                <a:solidFill>
                  <a:srgbClr val="C43229"/>
                </a:solidFill>
                <a:latin typeface="隶书" panose="02010509060101010101" charset="-122"/>
                <a:ea typeface="隶书" panose="02010509060101010101" charset="-122"/>
                <a:cs typeface="隶书" panose="02010509060101010101" charset="-122"/>
              </a:rPr>
              <a:t>  / </a:t>
            </a:r>
            <a:r>
              <a:rPr lang="zh-CN" altLang="en-US" sz="2000" b="1" dirty="0">
                <a:solidFill>
                  <a:srgbClr val="C43229"/>
                </a:solidFill>
                <a:latin typeface="隶书" panose="02010509060101010101" charset="-122"/>
                <a:ea typeface="隶书" panose="02010509060101010101" charset="-122"/>
                <a:cs typeface="隶书" panose="02010509060101010101" charset="-122"/>
              </a:rPr>
              <a:t>维</a:t>
            </a:r>
            <a:r>
              <a:rPr lang="en-US" altLang="zh-CN" sz="2000" b="1" dirty="0">
                <a:solidFill>
                  <a:srgbClr val="C43229"/>
                </a:solidFill>
                <a:latin typeface="隶书" panose="02010509060101010101" charset="-122"/>
                <a:ea typeface="隶书" panose="02010509060101010101" charset="-122"/>
                <a:cs typeface="隶书" panose="02010509060101010101" charset="-122"/>
              </a:rPr>
              <a:t>   </a:t>
            </a:r>
            <a:r>
              <a:rPr lang="zh-CN" altLang="en-US" sz="2000" b="1" dirty="0">
                <a:solidFill>
                  <a:srgbClr val="C43229"/>
                </a:solidFill>
                <a:latin typeface="隶书" panose="02010509060101010101" charset="-122"/>
                <a:ea typeface="隶书" panose="02010509060101010101" charset="-122"/>
                <a:cs typeface="隶书" panose="02010509060101010101" charset="-122"/>
              </a:rPr>
              <a:t>新</a:t>
            </a:r>
          </a:p>
        </p:txBody>
      </p:sp>
      <p:pic>
        <p:nvPicPr>
          <p:cNvPr id="2050" name="Picture 2" descr="https://www.krzzjn.com/uploadfile/2018/0803/2018080303312183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0" y="998162"/>
            <a:ext cx="5657850" cy="42481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krzzjn.com/uploadfile/2018/0803/2018080303335213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972" y="2154020"/>
            <a:ext cx="763905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www.krzzjn.com/uploadfile/2018/0803/2018080303343159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1335" y="1936424"/>
            <a:ext cx="619125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krzzjn.com/uploadfile/2018/0803/20180803033419927.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7192" y="1349848"/>
            <a:ext cx="5010150" cy="41338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0"/>
                                        </p:tgtEl>
                                        <p:attrNameLst>
                                          <p:attrName>style.visibility</p:attrName>
                                        </p:attrNameLst>
                                      </p:cBhvr>
                                      <p:to>
                                        <p:strVal val="visible"/>
                                      </p:to>
                                    </p:set>
                                    <p:animEffect transition="in" filter="fade">
                                      <p:cBhvr>
                                        <p:cTn id="22"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85445"/>
            <a:ext cx="12192635" cy="7243445"/>
            <a:chOff x="0" y="-607"/>
            <a:chExt cx="19201" cy="11407"/>
          </a:xfrm>
        </p:grpSpPr>
        <p:pic>
          <p:nvPicPr>
            <p:cNvPr id="34" name="图片 33" descr="东南门"/>
            <p:cNvPicPr>
              <a:picLocks noChangeAspect="1"/>
            </p:cNvPicPr>
            <p:nvPr/>
          </p:nvPicPr>
          <p:blipFill>
            <a:blip r:embed="rId3"/>
            <a:stretch>
              <a:fillRect/>
            </a:stretch>
          </p:blipFill>
          <p:spPr>
            <a:xfrm>
              <a:off x="235" y="8097"/>
              <a:ext cx="5604" cy="2703"/>
            </a:xfrm>
            <a:prstGeom prst="rect">
              <a:avLst/>
            </a:prstGeom>
          </p:spPr>
        </p:pic>
        <p:pic>
          <p:nvPicPr>
            <p:cNvPr id="36" name="图片 35" descr="校标"/>
            <p:cNvPicPr>
              <a:picLocks noChangeAspect="1"/>
            </p:cNvPicPr>
            <p:nvPr/>
          </p:nvPicPr>
          <p:blipFill>
            <a:blip r:embed="rId4"/>
            <a:stretch>
              <a:fillRect/>
            </a:stretch>
          </p:blipFill>
          <p:spPr>
            <a:xfrm>
              <a:off x="13826" y="-607"/>
              <a:ext cx="5375" cy="3801"/>
            </a:xfrm>
            <a:prstGeom prst="rect">
              <a:avLst/>
            </a:prstGeom>
          </p:spPr>
        </p:pic>
        <p:sp>
          <p:nvSpPr>
            <p:cNvPr id="37" name="矩形 36"/>
            <p:cNvSpPr/>
            <p:nvPr/>
          </p:nvSpPr>
          <p:spPr>
            <a:xfrm flipV="1">
              <a:off x="0" y="2"/>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flipV="1">
              <a:off x="0" y="10680"/>
              <a:ext cx="19200" cy="120"/>
            </a:xfrm>
            <a:prstGeom prst="rect">
              <a:avLst/>
            </a:prstGeom>
            <a:solidFill>
              <a:srgbClr val="C43229"/>
            </a:solidFill>
            <a:ln w="2159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6230" y="276225"/>
            <a:ext cx="4881245" cy="746125"/>
            <a:chOff x="498" y="435"/>
            <a:chExt cx="7687" cy="1175"/>
          </a:xfrm>
        </p:grpSpPr>
        <p:sp>
          <p:nvSpPr>
            <p:cNvPr id="4" name="矩形 3"/>
            <p:cNvSpPr/>
            <p:nvPr/>
          </p:nvSpPr>
          <p:spPr>
            <a:xfrm>
              <a:off x="1497" y="562"/>
              <a:ext cx="6688" cy="919"/>
            </a:xfrm>
            <a:prstGeom prst="rect">
              <a:avLst/>
            </a:prstGeom>
            <a:noFill/>
            <a:ln>
              <a:noFill/>
            </a:ln>
          </p:spPr>
          <p:txBody>
            <a:bodyPr wrap="none" rtlCol="0" anchor="t">
              <a:spAutoFit/>
            </a:bodyPr>
            <a:lstStyle/>
            <a:p>
              <a:pPr algn="ctr"/>
              <a:r>
                <a:rPr lang="zh-CN" altLang="en-US" sz="3200">
                  <a:solidFill>
                    <a:schemeClr val="tx1"/>
                  </a:solidFill>
                  <a:effectLst/>
                </a:rPr>
                <a:t>张文达烈士的感人事例</a:t>
              </a:r>
            </a:p>
          </p:txBody>
        </p:sp>
        <p:cxnSp>
          <p:nvCxnSpPr>
            <p:cNvPr id="6" name="直接连接符 5"/>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5"/>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pic>
        <p:nvPicPr>
          <p:cNvPr id="19" name="图片 18" descr="IMG_8511"/>
          <p:cNvPicPr>
            <a:picLocks noChangeAspect="1"/>
          </p:cNvPicPr>
          <p:nvPr/>
        </p:nvPicPr>
        <p:blipFill>
          <a:blip r:embed="rId6"/>
          <a:stretch>
            <a:fillRect/>
          </a:stretch>
        </p:blipFill>
        <p:spPr>
          <a:xfrm>
            <a:off x="950595" y="2918460"/>
            <a:ext cx="5084445" cy="3267075"/>
          </a:xfrm>
          <a:prstGeom prst="rect">
            <a:avLst/>
          </a:prstGeom>
        </p:spPr>
      </p:pic>
      <p:pic>
        <p:nvPicPr>
          <p:cNvPr id="23" name="图片 22" descr="IMG_8514"/>
          <p:cNvPicPr>
            <a:picLocks noChangeAspect="1"/>
          </p:cNvPicPr>
          <p:nvPr/>
        </p:nvPicPr>
        <p:blipFill>
          <a:blip r:embed="rId7"/>
          <a:stretch>
            <a:fillRect/>
          </a:stretch>
        </p:blipFill>
        <p:spPr>
          <a:xfrm>
            <a:off x="6574155" y="2863850"/>
            <a:ext cx="4817745" cy="3232150"/>
          </a:xfrm>
          <a:prstGeom prst="rect">
            <a:avLst/>
          </a:prstGeom>
        </p:spPr>
      </p:pic>
      <p:grpSp>
        <p:nvGrpSpPr>
          <p:cNvPr id="22" name="组合 21"/>
          <p:cNvGrpSpPr/>
          <p:nvPr/>
        </p:nvGrpSpPr>
        <p:grpSpPr>
          <a:xfrm>
            <a:off x="1354455" y="1219721"/>
            <a:ext cx="8923020" cy="1851655"/>
            <a:chOff x="1633521" y="1763067"/>
            <a:chExt cx="9527843" cy="1673159"/>
          </a:xfrm>
        </p:grpSpPr>
        <p:cxnSp>
          <p:nvCxnSpPr>
            <p:cNvPr id="13" name="直接连接符 12"/>
            <p:cNvCxnSpPr/>
            <p:nvPr/>
          </p:nvCxnSpPr>
          <p:spPr>
            <a:xfrm>
              <a:off x="1776525" y="2317209"/>
              <a:ext cx="8929575" cy="0"/>
            </a:xfrm>
            <a:prstGeom prst="line">
              <a:avLst/>
            </a:prstGeom>
            <a:ln>
              <a:solidFill>
                <a:srgbClr val="CC0B1C"/>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633521" y="2352916"/>
              <a:ext cx="9527843" cy="1083310"/>
            </a:xfrm>
            <a:prstGeom prst="rect">
              <a:avLst/>
            </a:prstGeom>
            <a:noFill/>
            <a:ln w="9525">
              <a:noFill/>
              <a:miter lim="800000"/>
            </a:ln>
          </p:spPr>
          <p:txBody>
            <a:bodyPr wrap="square">
              <a:spAutoFit/>
            </a:bodyPr>
            <a:lstStyle>
              <a:defPPr>
                <a:defRPr lang="en-US"/>
              </a:defPPr>
              <a:lvl1pPr>
                <a:lnSpc>
                  <a:spcPts val="2500"/>
                </a:lnSpc>
                <a:defRPr sz="1600">
                  <a:solidFill>
                    <a:srgbClr val="CC0B1C"/>
                  </a:solidFill>
                  <a:latin typeface="微软雅黑" panose="020B0503020204020204" pitchFamily="34" charset="-122"/>
                  <a:ea typeface="微软雅黑" panose="020B0503020204020204" pitchFamily="34" charset="-122"/>
                </a:defRPr>
              </a:lvl1pPr>
            </a:lstStyle>
            <a:p>
              <a:pPr>
                <a:lnSpc>
                  <a:spcPct val="150000"/>
                </a:lnSpc>
              </a:pPr>
              <a:r>
                <a:rPr lang="zh-CN" altLang="en-US" sz="2400" dirty="0">
                  <a:solidFill>
                    <a:schemeClr val="tx1"/>
                  </a:solidFill>
                  <a:latin typeface="楷体" panose="02010609060101010101" charset="-122"/>
                  <a:ea typeface="楷体" panose="02010609060101010101" charset="-122"/>
                  <a:cs typeface="楷体" panose="02010609060101010101" charset="-122"/>
                </a:rPr>
                <a:t>在1942年，日军侵略势力南下，攻占了兰溪，兰溪市沦陷。当地的共产党员当机立断，成立抗日游击队，开展了游击战争。</a:t>
              </a:r>
              <a:endParaRPr lang="zh-CN" altLang="en-US" sz="2400" dirty="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16" name="矩形: 圆角 18"/>
            <p:cNvSpPr/>
            <p:nvPr/>
          </p:nvSpPr>
          <p:spPr>
            <a:xfrm>
              <a:off x="1771841" y="1763744"/>
              <a:ext cx="3018628" cy="46385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0" name="矩形 19"/>
            <p:cNvSpPr/>
            <p:nvPr/>
          </p:nvSpPr>
          <p:spPr>
            <a:xfrm>
              <a:off x="2180460" y="1763067"/>
              <a:ext cx="2113296" cy="471653"/>
            </a:xfrm>
            <a:prstGeom prst="rect">
              <a:avLst/>
            </a:prstGeom>
          </p:spPr>
          <p:txBody>
            <a:bodyPr wrap="square">
              <a:spAutoFit/>
            </a:bodyPr>
            <a:lstStyle/>
            <a:p>
              <a:pPr algn="ctr"/>
              <a:r>
                <a:rPr lang="zh-CN" altLang="en-US" sz="2800" dirty="0">
                  <a:solidFill>
                    <a:schemeClr val="bg1"/>
                  </a:solidFill>
                  <a:latin typeface="字魂100号-方方先锋体" panose="00000500000000000000" pitchFamily="2" charset="-122"/>
                  <a:ea typeface="字魂100号-方方先锋体" panose="00000500000000000000" pitchFamily="2" charset="-122"/>
                </a:rPr>
                <a:t>以地换枪</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16230" y="276225"/>
            <a:ext cx="4993005" cy="746125"/>
            <a:chOff x="498" y="435"/>
            <a:chExt cx="7863" cy="1175"/>
          </a:xfrm>
        </p:grpSpPr>
        <p:sp>
          <p:nvSpPr>
            <p:cNvPr id="4" name="矩形 3"/>
            <p:cNvSpPr/>
            <p:nvPr/>
          </p:nvSpPr>
          <p:spPr>
            <a:xfrm>
              <a:off x="1673" y="664"/>
              <a:ext cx="6688" cy="919"/>
            </a:xfrm>
            <a:prstGeom prst="rect">
              <a:avLst/>
            </a:prstGeom>
            <a:noFill/>
            <a:ln>
              <a:noFill/>
            </a:ln>
          </p:spPr>
          <p:txBody>
            <a:bodyPr wrap="none" rtlCol="0" anchor="t">
              <a:spAutoFit/>
            </a:bodyPr>
            <a:lstStyle/>
            <a:p>
              <a:pPr algn="ctr"/>
              <a:r>
                <a:rPr lang="zh-CN" altLang="en-US" sz="3200">
                  <a:solidFill>
                    <a:schemeClr val="tx1"/>
                  </a:solidFill>
                  <a:effectLst/>
                </a:rPr>
                <a:t>张文达烈士的感人事例</a:t>
              </a:r>
            </a:p>
          </p:txBody>
        </p:sp>
        <p:cxnSp>
          <p:nvCxnSpPr>
            <p:cNvPr id="6" name="直接连接符 5"/>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3"/>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22" name="组合 21"/>
          <p:cNvGrpSpPr/>
          <p:nvPr/>
        </p:nvGrpSpPr>
        <p:grpSpPr>
          <a:xfrm>
            <a:off x="1508760" y="1181622"/>
            <a:ext cx="9288780" cy="1868806"/>
            <a:chOff x="1771841" y="1754461"/>
            <a:chExt cx="9918395" cy="1688657"/>
          </a:xfrm>
        </p:grpSpPr>
        <p:cxnSp>
          <p:nvCxnSpPr>
            <p:cNvPr id="13" name="直接连接符 12"/>
            <p:cNvCxnSpPr/>
            <p:nvPr/>
          </p:nvCxnSpPr>
          <p:spPr>
            <a:xfrm>
              <a:off x="1776525" y="2317209"/>
              <a:ext cx="8929575" cy="0"/>
            </a:xfrm>
            <a:prstGeom prst="line">
              <a:avLst/>
            </a:prstGeom>
            <a:ln>
              <a:solidFill>
                <a:srgbClr val="CC0B1C"/>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771841" y="2359807"/>
              <a:ext cx="9918395" cy="1083311"/>
            </a:xfrm>
            <a:prstGeom prst="rect">
              <a:avLst/>
            </a:prstGeom>
            <a:noFill/>
            <a:ln w="9525">
              <a:noFill/>
              <a:miter lim="800000"/>
            </a:ln>
          </p:spPr>
          <p:txBody>
            <a:bodyPr wrap="square">
              <a:spAutoFit/>
            </a:bodyPr>
            <a:lstStyle>
              <a:defPPr>
                <a:defRPr lang="en-US"/>
              </a:defPPr>
              <a:lvl1pPr>
                <a:lnSpc>
                  <a:spcPts val="2500"/>
                </a:lnSpc>
                <a:defRPr sz="1600">
                  <a:solidFill>
                    <a:srgbClr val="CC0B1C"/>
                  </a:solidFill>
                  <a:latin typeface="微软雅黑" panose="020B0503020204020204" pitchFamily="34" charset="-122"/>
                  <a:ea typeface="微软雅黑" panose="020B0503020204020204" pitchFamily="34" charset="-122"/>
                </a:defRPr>
              </a:lvl1pPr>
            </a:lstStyle>
            <a:p>
              <a:pPr>
                <a:lnSpc>
                  <a:spcPct val="150000"/>
                </a:lnSpc>
              </a:pP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当时枪支短缺，张文达个人以自家1.5亩的田地换取了国民党散兵的枪支，并将枪支无偿献给抗日游击队。</a:t>
              </a:r>
            </a:p>
          </p:txBody>
        </p:sp>
        <p:sp>
          <p:nvSpPr>
            <p:cNvPr id="16" name="矩形: 圆角 18"/>
            <p:cNvSpPr/>
            <p:nvPr/>
          </p:nvSpPr>
          <p:spPr>
            <a:xfrm>
              <a:off x="1771841" y="1763744"/>
              <a:ext cx="3018628" cy="46385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0" name="矩形 19"/>
            <p:cNvSpPr/>
            <p:nvPr/>
          </p:nvSpPr>
          <p:spPr>
            <a:xfrm>
              <a:off x="2223856" y="1754461"/>
              <a:ext cx="2113296" cy="471653"/>
            </a:xfrm>
            <a:prstGeom prst="rect">
              <a:avLst/>
            </a:prstGeom>
          </p:spPr>
          <p:txBody>
            <a:bodyPr wrap="square">
              <a:spAutoFit/>
            </a:bodyPr>
            <a:lstStyle/>
            <a:p>
              <a:pPr algn="ctr"/>
              <a:r>
                <a:rPr lang="zh-CN" altLang="en-US" sz="2800" dirty="0">
                  <a:solidFill>
                    <a:schemeClr val="bg1"/>
                  </a:solidFill>
                  <a:latin typeface="宋体" panose="02010600030101010101" pitchFamily="2" charset="-122"/>
                  <a:ea typeface="宋体" panose="02010600030101010101" pitchFamily="2" charset="-122"/>
                </a:rPr>
                <a:t>以地换枪</a:t>
              </a:r>
            </a:p>
          </p:txBody>
        </p:sp>
      </p:grpSp>
      <p:pic>
        <p:nvPicPr>
          <p:cNvPr id="7" name="图片 1"/>
          <p:cNvPicPr>
            <a:picLocks noChangeAspect="1"/>
          </p:cNvPicPr>
          <p:nvPr/>
        </p:nvPicPr>
        <p:blipFill>
          <a:blip r:embed="rId4"/>
          <a:stretch>
            <a:fillRect/>
          </a:stretch>
        </p:blipFill>
        <p:spPr>
          <a:xfrm>
            <a:off x="7424420" y="3250565"/>
            <a:ext cx="4598670" cy="3008630"/>
          </a:xfrm>
          <a:prstGeom prst="rect">
            <a:avLst/>
          </a:prstGeom>
          <a:noFill/>
          <a:ln>
            <a:noFill/>
          </a:ln>
          <a:effectLst>
            <a:outerShdw blurRad="50800" dist="38100" dir="8100000" algn="tr" rotWithShape="0">
              <a:prstClr val="black">
                <a:alpha val="40000"/>
              </a:prstClr>
            </a:outerShdw>
            <a:softEdge rad="190500"/>
          </a:effectLst>
        </p:spPr>
      </p:pic>
      <p:pic>
        <p:nvPicPr>
          <p:cNvPr id="2" name="图片 1"/>
          <p:cNvPicPr>
            <a:picLocks noChangeAspect="1"/>
          </p:cNvPicPr>
          <p:nvPr/>
        </p:nvPicPr>
        <p:blipFill>
          <a:blip r:embed="rId5"/>
          <a:stretch>
            <a:fillRect/>
          </a:stretch>
        </p:blipFill>
        <p:spPr>
          <a:xfrm rot="5400000">
            <a:off x="1303655" y="2636520"/>
            <a:ext cx="2944495" cy="4388485"/>
          </a:xfrm>
          <a:prstGeom prst="rect">
            <a:avLst/>
          </a:prstGeom>
          <a:effectLst>
            <a:outerShdw blurRad="50800" dist="38100" dir="8100000" algn="tr" rotWithShape="0">
              <a:prstClr val="black">
                <a:alpha val="40000"/>
              </a:prstClr>
            </a:outerShdw>
            <a:softEdge rad="177800"/>
          </a:effectLst>
        </p:spPr>
      </p:pic>
      <p:grpSp>
        <p:nvGrpSpPr>
          <p:cNvPr id="815" name="组合 814"/>
          <p:cNvGrpSpPr/>
          <p:nvPr/>
        </p:nvGrpSpPr>
        <p:grpSpPr>
          <a:xfrm>
            <a:off x="4970780" y="4435475"/>
            <a:ext cx="2453640" cy="668655"/>
            <a:chOff x="6572251" y="1944688"/>
            <a:chExt cx="2781300" cy="668338"/>
          </a:xfrm>
          <a:effectLst>
            <a:outerShdw blurRad="152400" dist="317500" dir="5400000" sx="90000" sy="-19000" rotWithShape="0">
              <a:prstClr val="black">
                <a:alpha val="15000"/>
              </a:prstClr>
            </a:outerShdw>
          </a:effectLst>
        </p:grpSpPr>
        <p:sp>
          <p:nvSpPr>
            <p:cNvPr id="305" name="Freeform 523"/>
            <p:cNvSpPr/>
            <p:nvPr/>
          </p:nvSpPr>
          <p:spPr bwMode="auto">
            <a:xfrm>
              <a:off x="8307388" y="2154238"/>
              <a:ext cx="174625" cy="458788"/>
            </a:xfrm>
            <a:custGeom>
              <a:avLst/>
              <a:gdLst>
                <a:gd name="T0" fmla="*/ 0 w 110"/>
                <a:gd name="T1" fmla="*/ 289 h 289"/>
                <a:gd name="T2" fmla="*/ 0 w 110"/>
                <a:gd name="T3" fmla="*/ 145 h 289"/>
                <a:gd name="T4" fmla="*/ 0 w 110"/>
                <a:gd name="T5" fmla="*/ 0 h 289"/>
                <a:gd name="T6" fmla="*/ 54 w 110"/>
                <a:gd name="T7" fmla="*/ 0 h 289"/>
                <a:gd name="T8" fmla="*/ 110 w 110"/>
                <a:gd name="T9" fmla="*/ 0 h 289"/>
                <a:gd name="T10" fmla="*/ 110 w 110"/>
                <a:gd name="T11" fmla="*/ 145 h 289"/>
                <a:gd name="T12" fmla="*/ 110 w 110"/>
                <a:gd name="T13" fmla="*/ 289 h 289"/>
                <a:gd name="T14" fmla="*/ 54 w 110"/>
                <a:gd name="T15" fmla="*/ 289 h 289"/>
                <a:gd name="T16" fmla="*/ 0 w 110"/>
                <a:gd name="T17"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289">
                  <a:moveTo>
                    <a:pt x="0" y="289"/>
                  </a:moveTo>
                  <a:lnTo>
                    <a:pt x="0" y="145"/>
                  </a:lnTo>
                  <a:lnTo>
                    <a:pt x="0" y="0"/>
                  </a:lnTo>
                  <a:lnTo>
                    <a:pt x="54" y="0"/>
                  </a:lnTo>
                  <a:lnTo>
                    <a:pt x="110" y="0"/>
                  </a:lnTo>
                  <a:lnTo>
                    <a:pt x="110" y="145"/>
                  </a:lnTo>
                  <a:lnTo>
                    <a:pt x="110" y="289"/>
                  </a:lnTo>
                  <a:lnTo>
                    <a:pt x="54" y="289"/>
                  </a:lnTo>
                  <a:lnTo>
                    <a:pt x="0" y="289"/>
                  </a:lnTo>
                  <a:close/>
                </a:path>
              </a:pathLst>
            </a:custGeom>
            <a:solidFill>
              <a:srgbClr val="FE61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06" name="Freeform 524"/>
            <p:cNvSpPr/>
            <p:nvPr/>
          </p:nvSpPr>
          <p:spPr bwMode="auto">
            <a:xfrm>
              <a:off x="8307388" y="2154238"/>
              <a:ext cx="174625" cy="458788"/>
            </a:xfrm>
            <a:custGeom>
              <a:avLst/>
              <a:gdLst>
                <a:gd name="T0" fmla="*/ 0 w 110"/>
                <a:gd name="T1" fmla="*/ 289 h 289"/>
                <a:gd name="T2" fmla="*/ 0 w 110"/>
                <a:gd name="T3" fmla="*/ 145 h 289"/>
                <a:gd name="T4" fmla="*/ 0 w 110"/>
                <a:gd name="T5" fmla="*/ 0 h 289"/>
                <a:gd name="T6" fmla="*/ 54 w 110"/>
                <a:gd name="T7" fmla="*/ 0 h 289"/>
                <a:gd name="T8" fmla="*/ 110 w 110"/>
                <a:gd name="T9" fmla="*/ 0 h 289"/>
                <a:gd name="T10" fmla="*/ 110 w 110"/>
                <a:gd name="T11" fmla="*/ 145 h 289"/>
                <a:gd name="T12" fmla="*/ 110 w 110"/>
                <a:gd name="T13" fmla="*/ 289 h 289"/>
                <a:gd name="T14" fmla="*/ 54 w 110"/>
                <a:gd name="T15" fmla="*/ 289 h 289"/>
                <a:gd name="T16" fmla="*/ 0 w 110"/>
                <a:gd name="T17"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289">
                  <a:moveTo>
                    <a:pt x="0" y="289"/>
                  </a:moveTo>
                  <a:lnTo>
                    <a:pt x="0" y="145"/>
                  </a:lnTo>
                  <a:lnTo>
                    <a:pt x="0" y="0"/>
                  </a:lnTo>
                  <a:lnTo>
                    <a:pt x="54" y="0"/>
                  </a:lnTo>
                  <a:lnTo>
                    <a:pt x="110" y="0"/>
                  </a:lnTo>
                  <a:lnTo>
                    <a:pt x="110" y="145"/>
                  </a:lnTo>
                  <a:lnTo>
                    <a:pt x="110" y="289"/>
                  </a:lnTo>
                  <a:lnTo>
                    <a:pt x="54" y="289"/>
                  </a:lnTo>
                  <a:lnTo>
                    <a:pt x="0" y="2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07" name="Rectangle 525"/>
            <p:cNvSpPr>
              <a:spLocks noChangeArrowheads="1"/>
            </p:cNvSpPr>
            <p:nvPr/>
          </p:nvSpPr>
          <p:spPr bwMode="auto">
            <a:xfrm>
              <a:off x="6572251" y="2154238"/>
              <a:ext cx="1762125" cy="458788"/>
            </a:xfrm>
            <a:prstGeom prst="rect">
              <a:avLst/>
            </a:prstGeom>
            <a:solidFill>
              <a:srgbClr val="4857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08" name="Rectangle 526"/>
            <p:cNvSpPr>
              <a:spLocks noChangeArrowheads="1"/>
            </p:cNvSpPr>
            <p:nvPr/>
          </p:nvSpPr>
          <p:spPr bwMode="auto">
            <a:xfrm>
              <a:off x="6572251" y="2154238"/>
              <a:ext cx="17621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09" name="Freeform 527"/>
            <p:cNvSpPr/>
            <p:nvPr/>
          </p:nvSpPr>
          <p:spPr bwMode="auto">
            <a:xfrm>
              <a:off x="8334376" y="2613026"/>
              <a:ext cx="138113" cy="0"/>
            </a:xfrm>
            <a:custGeom>
              <a:avLst/>
              <a:gdLst>
                <a:gd name="T0" fmla="*/ 87 w 87"/>
                <a:gd name="T1" fmla="*/ 37 w 87"/>
                <a:gd name="T2" fmla="*/ 0 w 87"/>
                <a:gd name="T3" fmla="*/ 0 w 87"/>
                <a:gd name="T4" fmla="*/ 87 w 87"/>
                <a:gd name="T5" fmla="*/ 87 w 87"/>
              </a:gdLst>
              <a:ahLst/>
              <a:cxnLst>
                <a:cxn ang="0">
                  <a:pos x="T0" y="0"/>
                </a:cxn>
                <a:cxn ang="0">
                  <a:pos x="T1" y="0"/>
                </a:cxn>
                <a:cxn ang="0">
                  <a:pos x="T2" y="0"/>
                </a:cxn>
                <a:cxn ang="0">
                  <a:pos x="T3" y="0"/>
                </a:cxn>
                <a:cxn ang="0">
                  <a:pos x="T4" y="0"/>
                </a:cxn>
                <a:cxn ang="0">
                  <a:pos x="T5" y="0"/>
                </a:cxn>
              </a:cxnLst>
              <a:rect l="0" t="0" r="r" b="b"/>
              <a:pathLst>
                <a:path w="87">
                  <a:moveTo>
                    <a:pt x="87" y="0"/>
                  </a:moveTo>
                  <a:lnTo>
                    <a:pt x="37" y="0"/>
                  </a:lnTo>
                  <a:lnTo>
                    <a:pt x="0" y="0"/>
                  </a:lnTo>
                  <a:lnTo>
                    <a:pt x="0" y="0"/>
                  </a:lnTo>
                  <a:lnTo>
                    <a:pt x="87" y="0"/>
                  </a:lnTo>
                  <a:lnTo>
                    <a:pt x="87" y="0"/>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0" name="Freeform 528"/>
            <p:cNvSpPr/>
            <p:nvPr/>
          </p:nvSpPr>
          <p:spPr bwMode="auto">
            <a:xfrm>
              <a:off x="8334376" y="2613026"/>
              <a:ext cx="138113" cy="0"/>
            </a:xfrm>
            <a:custGeom>
              <a:avLst/>
              <a:gdLst>
                <a:gd name="T0" fmla="*/ 87 w 87"/>
                <a:gd name="T1" fmla="*/ 37 w 87"/>
                <a:gd name="T2" fmla="*/ 0 w 87"/>
                <a:gd name="T3" fmla="*/ 0 w 87"/>
                <a:gd name="T4" fmla="*/ 87 w 87"/>
                <a:gd name="T5" fmla="*/ 87 w 87"/>
              </a:gdLst>
              <a:ahLst/>
              <a:cxnLst>
                <a:cxn ang="0">
                  <a:pos x="T0" y="0"/>
                </a:cxn>
                <a:cxn ang="0">
                  <a:pos x="T1" y="0"/>
                </a:cxn>
                <a:cxn ang="0">
                  <a:pos x="T2" y="0"/>
                </a:cxn>
                <a:cxn ang="0">
                  <a:pos x="T3" y="0"/>
                </a:cxn>
                <a:cxn ang="0">
                  <a:pos x="T4" y="0"/>
                </a:cxn>
                <a:cxn ang="0">
                  <a:pos x="T5" y="0"/>
                </a:cxn>
              </a:cxnLst>
              <a:rect l="0" t="0" r="r" b="b"/>
              <a:pathLst>
                <a:path w="87">
                  <a:moveTo>
                    <a:pt x="87" y="0"/>
                  </a:moveTo>
                  <a:lnTo>
                    <a:pt x="37" y="0"/>
                  </a:lnTo>
                  <a:lnTo>
                    <a:pt x="0" y="0"/>
                  </a:lnTo>
                  <a:lnTo>
                    <a:pt x="0" y="0"/>
                  </a:lnTo>
                  <a:lnTo>
                    <a:pt x="87" y="0"/>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1" name="Freeform 529"/>
            <p:cNvSpPr/>
            <p:nvPr/>
          </p:nvSpPr>
          <p:spPr bwMode="auto">
            <a:xfrm>
              <a:off x="8334376" y="2384426"/>
              <a:ext cx="138113" cy="228600"/>
            </a:xfrm>
            <a:custGeom>
              <a:avLst/>
              <a:gdLst>
                <a:gd name="T0" fmla="*/ 87 w 87"/>
                <a:gd name="T1" fmla="*/ 0 h 144"/>
                <a:gd name="T2" fmla="*/ 0 w 87"/>
                <a:gd name="T3" fmla="*/ 0 h 144"/>
                <a:gd name="T4" fmla="*/ 0 w 87"/>
                <a:gd name="T5" fmla="*/ 0 h 144"/>
                <a:gd name="T6" fmla="*/ 0 w 87"/>
                <a:gd name="T7" fmla="*/ 144 h 144"/>
                <a:gd name="T8" fmla="*/ 37 w 87"/>
                <a:gd name="T9" fmla="*/ 144 h 144"/>
                <a:gd name="T10" fmla="*/ 87 w 87"/>
                <a:gd name="T11" fmla="*/ 144 h 144"/>
                <a:gd name="T12" fmla="*/ 87 w 87"/>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87" h="144">
                  <a:moveTo>
                    <a:pt x="87" y="0"/>
                  </a:moveTo>
                  <a:lnTo>
                    <a:pt x="0" y="0"/>
                  </a:lnTo>
                  <a:lnTo>
                    <a:pt x="0" y="0"/>
                  </a:lnTo>
                  <a:lnTo>
                    <a:pt x="0" y="144"/>
                  </a:lnTo>
                  <a:lnTo>
                    <a:pt x="37" y="144"/>
                  </a:lnTo>
                  <a:lnTo>
                    <a:pt x="87" y="144"/>
                  </a:lnTo>
                  <a:lnTo>
                    <a:pt x="87" y="0"/>
                  </a:lnTo>
                  <a:close/>
                </a:path>
              </a:pathLst>
            </a:custGeom>
            <a:solidFill>
              <a:srgbClr val="D050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2" name="Freeform 530"/>
            <p:cNvSpPr/>
            <p:nvPr/>
          </p:nvSpPr>
          <p:spPr bwMode="auto">
            <a:xfrm>
              <a:off x="8334376" y="2384426"/>
              <a:ext cx="138113" cy="228600"/>
            </a:xfrm>
            <a:custGeom>
              <a:avLst/>
              <a:gdLst>
                <a:gd name="T0" fmla="*/ 87 w 87"/>
                <a:gd name="T1" fmla="*/ 0 h 144"/>
                <a:gd name="T2" fmla="*/ 0 w 87"/>
                <a:gd name="T3" fmla="*/ 0 h 144"/>
                <a:gd name="T4" fmla="*/ 0 w 87"/>
                <a:gd name="T5" fmla="*/ 0 h 144"/>
                <a:gd name="T6" fmla="*/ 0 w 87"/>
                <a:gd name="T7" fmla="*/ 144 h 144"/>
                <a:gd name="T8" fmla="*/ 37 w 87"/>
                <a:gd name="T9" fmla="*/ 144 h 144"/>
                <a:gd name="T10" fmla="*/ 87 w 87"/>
                <a:gd name="T11" fmla="*/ 144 h 144"/>
                <a:gd name="T12" fmla="*/ 87 w 87"/>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87" h="144">
                  <a:moveTo>
                    <a:pt x="87" y="0"/>
                  </a:moveTo>
                  <a:lnTo>
                    <a:pt x="0" y="0"/>
                  </a:lnTo>
                  <a:lnTo>
                    <a:pt x="0" y="0"/>
                  </a:lnTo>
                  <a:lnTo>
                    <a:pt x="0" y="144"/>
                  </a:lnTo>
                  <a:lnTo>
                    <a:pt x="37" y="144"/>
                  </a:lnTo>
                  <a:lnTo>
                    <a:pt x="87" y="144"/>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3" name="Freeform 531"/>
            <p:cNvSpPr/>
            <p:nvPr/>
          </p:nvSpPr>
          <p:spPr bwMode="auto">
            <a:xfrm>
              <a:off x="6572251" y="2384426"/>
              <a:ext cx="1762125" cy="228600"/>
            </a:xfrm>
            <a:custGeom>
              <a:avLst/>
              <a:gdLst>
                <a:gd name="T0" fmla="*/ 1093 w 1110"/>
                <a:gd name="T1" fmla="*/ 0 h 144"/>
                <a:gd name="T2" fmla="*/ 0 w 1110"/>
                <a:gd name="T3" fmla="*/ 0 h 144"/>
                <a:gd name="T4" fmla="*/ 0 w 1110"/>
                <a:gd name="T5" fmla="*/ 144 h 144"/>
                <a:gd name="T6" fmla="*/ 1110 w 1110"/>
                <a:gd name="T7" fmla="*/ 144 h 144"/>
                <a:gd name="T8" fmla="*/ 1110 w 1110"/>
                <a:gd name="T9" fmla="*/ 144 h 144"/>
                <a:gd name="T10" fmla="*/ 1110 w 1110"/>
                <a:gd name="T11" fmla="*/ 0 h 144"/>
                <a:gd name="T12" fmla="*/ 1093 w 1110"/>
                <a:gd name="T13" fmla="*/ 0 h 144"/>
                <a:gd name="T14" fmla="*/ 1093 w 1110"/>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0" h="144">
                  <a:moveTo>
                    <a:pt x="1093" y="0"/>
                  </a:moveTo>
                  <a:lnTo>
                    <a:pt x="0" y="0"/>
                  </a:lnTo>
                  <a:lnTo>
                    <a:pt x="0" y="144"/>
                  </a:lnTo>
                  <a:lnTo>
                    <a:pt x="1110" y="144"/>
                  </a:lnTo>
                  <a:lnTo>
                    <a:pt x="1110" y="144"/>
                  </a:lnTo>
                  <a:lnTo>
                    <a:pt x="1110" y="0"/>
                  </a:lnTo>
                  <a:lnTo>
                    <a:pt x="1093" y="0"/>
                  </a:lnTo>
                  <a:lnTo>
                    <a:pt x="1093" y="0"/>
                  </a:lnTo>
                  <a:close/>
                </a:path>
              </a:pathLst>
            </a:custGeom>
            <a:solidFill>
              <a:srgbClr val="3B48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4" name="Freeform 532"/>
            <p:cNvSpPr/>
            <p:nvPr/>
          </p:nvSpPr>
          <p:spPr bwMode="auto">
            <a:xfrm>
              <a:off x="6572251" y="2384426"/>
              <a:ext cx="1762125" cy="228600"/>
            </a:xfrm>
            <a:custGeom>
              <a:avLst/>
              <a:gdLst>
                <a:gd name="T0" fmla="*/ 1093 w 1110"/>
                <a:gd name="T1" fmla="*/ 0 h 144"/>
                <a:gd name="T2" fmla="*/ 0 w 1110"/>
                <a:gd name="T3" fmla="*/ 0 h 144"/>
                <a:gd name="T4" fmla="*/ 0 w 1110"/>
                <a:gd name="T5" fmla="*/ 144 h 144"/>
                <a:gd name="T6" fmla="*/ 1110 w 1110"/>
                <a:gd name="T7" fmla="*/ 144 h 144"/>
                <a:gd name="T8" fmla="*/ 1110 w 1110"/>
                <a:gd name="T9" fmla="*/ 144 h 144"/>
                <a:gd name="T10" fmla="*/ 1110 w 1110"/>
                <a:gd name="T11" fmla="*/ 0 h 144"/>
                <a:gd name="T12" fmla="*/ 1093 w 1110"/>
                <a:gd name="T13" fmla="*/ 0 h 144"/>
                <a:gd name="T14" fmla="*/ 1093 w 1110"/>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0" h="144">
                  <a:moveTo>
                    <a:pt x="1093" y="0"/>
                  </a:moveTo>
                  <a:lnTo>
                    <a:pt x="0" y="0"/>
                  </a:lnTo>
                  <a:lnTo>
                    <a:pt x="0" y="144"/>
                  </a:lnTo>
                  <a:lnTo>
                    <a:pt x="1110" y="144"/>
                  </a:lnTo>
                  <a:lnTo>
                    <a:pt x="1110" y="144"/>
                  </a:lnTo>
                  <a:lnTo>
                    <a:pt x="1110" y="0"/>
                  </a:lnTo>
                  <a:lnTo>
                    <a:pt x="1093" y="0"/>
                  </a:lnTo>
                  <a:lnTo>
                    <a:pt x="10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5" name="Oval 533"/>
            <p:cNvSpPr>
              <a:spLocks noChangeArrowheads="1"/>
            </p:cNvSpPr>
            <p:nvPr/>
          </p:nvSpPr>
          <p:spPr bwMode="auto">
            <a:xfrm>
              <a:off x="8383588" y="2503488"/>
              <a:ext cx="57150" cy="58738"/>
            </a:xfrm>
            <a:prstGeom prst="ellipse">
              <a:avLst/>
            </a:prstGeom>
            <a:solidFill>
              <a:srgbClr val="4857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6" name="Freeform 534"/>
            <p:cNvSpPr/>
            <p:nvPr/>
          </p:nvSpPr>
          <p:spPr bwMode="auto">
            <a:xfrm>
              <a:off x="8472488" y="1944688"/>
              <a:ext cx="881063" cy="668338"/>
            </a:xfrm>
            <a:custGeom>
              <a:avLst/>
              <a:gdLst>
                <a:gd name="T0" fmla="*/ 119 w 257"/>
                <a:gd name="T1" fmla="*/ 9 h 195"/>
                <a:gd name="T2" fmla="*/ 111 w 257"/>
                <a:gd name="T3" fmla="*/ 34 h 195"/>
                <a:gd name="T4" fmla="*/ 66 w 257"/>
                <a:gd name="T5" fmla="*/ 61 h 195"/>
                <a:gd name="T6" fmla="*/ 114 w 257"/>
                <a:gd name="T7" fmla="*/ 61 h 195"/>
                <a:gd name="T8" fmla="*/ 114 w 257"/>
                <a:gd name="T9" fmla="*/ 61 h 195"/>
                <a:gd name="T10" fmla="*/ 237 w 257"/>
                <a:gd name="T11" fmla="*/ 61 h 195"/>
                <a:gd name="T12" fmla="*/ 257 w 257"/>
                <a:gd name="T13" fmla="*/ 78 h 195"/>
                <a:gd name="T14" fmla="*/ 237 w 257"/>
                <a:gd name="T15" fmla="*/ 95 h 195"/>
                <a:gd name="T16" fmla="*/ 135 w 257"/>
                <a:gd name="T17" fmla="*/ 95 h 195"/>
                <a:gd name="T18" fmla="*/ 155 w 257"/>
                <a:gd name="T19" fmla="*/ 111 h 195"/>
                <a:gd name="T20" fmla="*/ 135 w 257"/>
                <a:gd name="T21" fmla="*/ 128 h 195"/>
                <a:gd name="T22" fmla="*/ 127 w 257"/>
                <a:gd name="T23" fmla="*/ 128 h 195"/>
                <a:gd name="T24" fmla="*/ 147 w 257"/>
                <a:gd name="T25" fmla="*/ 145 h 195"/>
                <a:gd name="T26" fmla="*/ 127 w 257"/>
                <a:gd name="T27" fmla="*/ 162 h 195"/>
                <a:gd name="T28" fmla="*/ 120 w 257"/>
                <a:gd name="T29" fmla="*/ 162 h 195"/>
                <a:gd name="T30" fmla="*/ 139 w 257"/>
                <a:gd name="T31" fmla="*/ 178 h 195"/>
                <a:gd name="T32" fmla="*/ 119 w 257"/>
                <a:gd name="T33" fmla="*/ 195 h 195"/>
                <a:gd name="T34" fmla="*/ 114 w 257"/>
                <a:gd name="T35" fmla="*/ 195 h 195"/>
                <a:gd name="T36" fmla="*/ 57 w 257"/>
                <a:gd name="T37" fmla="*/ 195 h 195"/>
                <a:gd name="T38" fmla="*/ 0 w 257"/>
                <a:gd name="T39" fmla="*/ 195 h 195"/>
                <a:gd name="T40" fmla="*/ 0 w 257"/>
                <a:gd name="T41" fmla="*/ 101 h 195"/>
                <a:gd name="T42" fmla="*/ 0 w 257"/>
                <a:gd name="T43" fmla="*/ 62 h 195"/>
                <a:gd name="T44" fmla="*/ 0 w 257"/>
                <a:gd name="T45" fmla="*/ 61 h 195"/>
                <a:gd name="T46" fmla="*/ 48 w 257"/>
                <a:gd name="T47" fmla="*/ 22 h 195"/>
                <a:gd name="T48" fmla="*/ 93 w 257"/>
                <a:gd name="T49" fmla="*/ 5 h 195"/>
                <a:gd name="T50" fmla="*/ 119 w 257"/>
                <a:gd name="T51" fmla="*/ 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 h="195">
                  <a:moveTo>
                    <a:pt x="119" y="9"/>
                  </a:moveTo>
                  <a:cubicBezTo>
                    <a:pt x="124" y="17"/>
                    <a:pt x="120" y="28"/>
                    <a:pt x="111" y="34"/>
                  </a:cubicBezTo>
                  <a:cubicBezTo>
                    <a:pt x="66" y="61"/>
                    <a:pt x="66" y="61"/>
                    <a:pt x="66" y="61"/>
                  </a:cubicBezTo>
                  <a:cubicBezTo>
                    <a:pt x="114" y="61"/>
                    <a:pt x="114" y="61"/>
                    <a:pt x="114" y="61"/>
                  </a:cubicBezTo>
                  <a:cubicBezTo>
                    <a:pt x="114" y="61"/>
                    <a:pt x="114" y="61"/>
                    <a:pt x="114" y="61"/>
                  </a:cubicBezTo>
                  <a:cubicBezTo>
                    <a:pt x="237" y="61"/>
                    <a:pt x="237" y="61"/>
                    <a:pt x="237" y="61"/>
                  </a:cubicBezTo>
                  <a:cubicBezTo>
                    <a:pt x="248" y="61"/>
                    <a:pt x="257" y="69"/>
                    <a:pt x="257" y="78"/>
                  </a:cubicBezTo>
                  <a:cubicBezTo>
                    <a:pt x="257" y="87"/>
                    <a:pt x="248" y="95"/>
                    <a:pt x="237" y="95"/>
                  </a:cubicBezTo>
                  <a:cubicBezTo>
                    <a:pt x="135" y="95"/>
                    <a:pt x="135" y="95"/>
                    <a:pt x="135" y="95"/>
                  </a:cubicBezTo>
                  <a:cubicBezTo>
                    <a:pt x="146" y="95"/>
                    <a:pt x="155" y="102"/>
                    <a:pt x="155" y="111"/>
                  </a:cubicBezTo>
                  <a:cubicBezTo>
                    <a:pt x="155" y="121"/>
                    <a:pt x="146" y="128"/>
                    <a:pt x="135" y="128"/>
                  </a:cubicBezTo>
                  <a:cubicBezTo>
                    <a:pt x="127" y="128"/>
                    <a:pt x="127" y="128"/>
                    <a:pt x="127" y="128"/>
                  </a:cubicBezTo>
                  <a:cubicBezTo>
                    <a:pt x="138" y="128"/>
                    <a:pt x="147" y="136"/>
                    <a:pt x="147" y="145"/>
                  </a:cubicBezTo>
                  <a:cubicBezTo>
                    <a:pt x="147" y="154"/>
                    <a:pt x="138" y="162"/>
                    <a:pt x="127" y="162"/>
                  </a:cubicBezTo>
                  <a:cubicBezTo>
                    <a:pt x="120" y="162"/>
                    <a:pt x="120" y="162"/>
                    <a:pt x="120" y="162"/>
                  </a:cubicBezTo>
                  <a:cubicBezTo>
                    <a:pt x="130" y="162"/>
                    <a:pt x="139" y="169"/>
                    <a:pt x="139" y="178"/>
                  </a:cubicBezTo>
                  <a:cubicBezTo>
                    <a:pt x="139" y="188"/>
                    <a:pt x="130" y="195"/>
                    <a:pt x="119" y="195"/>
                  </a:cubicBezTo>
                  <a:cubicBezTo>
                    <a:pt x="114" y="195"/>
                    <a:pt x="114" y="195"/>
                    <a:pt x="114" y="195"/>
                  </a:cubicBezTo>
                  <a:cubicBezTo>
                    <a:pt x="57" y="195"/>
                    <a:pt x="57" y="195"/>
                    <a:pt x="57" y="195"/>
                  </a:cubicBezTo>
                  <a:cubicBezTo>
                    <a:pt x="0" y="195"/>
                    <a:pt x="0" y="195"/>
                    <a:pt x="0" y="195"/>
                  </a:cubicBezTo>
                  <a:cubicBezTo>
                    <a:pt x="0" y="101"/>
                    <a:pt x="0" y="101"/>
                    <a:pt x="0" y="101"/>
                  </a:cubicBezTo>
                  <a:cubicBezTo>
                    <a:pt x="0" y="62"/>
                    <a:pt x="0" y="62"/>
                    <a:pt x="0" y="62"/>
                  </a:cubicBezTo>
                  <a:cubicBezTo>
                    <a:pt x="0" y="61"/>
                    <a:pt x="0" y="61"/>
                    <a:pt x="0" y="61"/>
                  </a:cubicBezTo>
                  <a:cubicBezTo>
                    <a:pt x="48" y="22"/>
                    <a:pt x="48" y="22"/>
                    <a:pt x="48" y="22"/>
                  </a:cubicBezTo>
                  <a:cubicBezTo>
                    <a:pt x="48" y="22"/>
                    <a:pt x="82" y="10"/>
                    <a:pt x="93" y="5"/>
                  </a:cubicBezTo>
                  <a:cubicBezTo>
                    <a:pt x="103" y="0"/>
                    <a:pt x="114" y="1"/>
                    <a:pt x="119" y="9"/>
                  </a:cubicBezTo>
                  <a:close/>
                </a:path>
              </a:pathLst>
            </a:custGeom>
            <a:solidFill>
              <a:srgbClr val="F8F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7" name="Rectangle 535"/>
            <p:cNvSpPr>
              <a:spLocks noChangeArrowheads="1"/>
            </p:cNvSpPr>
            <p:nvPr/>
          </p:nvSpPr>
          <p:spPr bwMode="auto">
            <a:xfrm>
              <a:off x="8307388" y="2154238"/>
              <a:ext cx="26988" cy="230188"/>
            </a:xfrm>
            <a:prstGeom prst="rect">
              <a:avLst/>
            </a:prstGeom>
            <a:solidFill>
              <a:srgbClr val="3B48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8" name="Rectangle 536"/>
            <p:cNvSpPr>
              <a:spLocks noChangeArrowheads="1"/>
            </p:cNvSpPr>
            <p:nvPr/>
          </p:nvSpPr>
          <p:spPr bwMode="auto">
            <a:xfrm>
              <a:off x="8307388" y="2154238"/>
              <a:ext cx="269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19" name="Rectangle 537"/>
            <p:cNvSpPr>
              <a:spLocks noChangeArrowheads="1"/>
            </p:cNvSpPr>
            <p:nvPr/>
          </p:nvSpPr>
          <p:spPr bwMode="auto">
            <a:xfrm>
              <a:off x="8307388" y="2384426"/>
              <a:ext cx="26988" cy="1588"/>
            </a:xfrm>
            <a:prstGeom prst="rect">
              <a:avLst/>
            </a:prstGeom>
            <a:solidFill>
              <a:srgbClr val="303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sp>
          <p:nvSpPr>
            <p:cNvPr id="320" name="Rectangle 538"/>
            <p:cNvSpPr>
              <a:spLocks noChangeArrowheads="1"/>
            </p:cNvSpPr>
            <p:nvPr/>
          </p:nvSpPr>
          <p:spPr bwMode="auto">
            <a:xfrm>
              <a:off x="8307388" y="2384426"/>
              <a:ext cx="269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ffectLst>
                  <a:outerShdw blurRad="50800" dist="38100" dir="13500000" algn="br" rotWithShape="0">
                    <a:prstClr val="black">
                      <a:alpha val="40000"/>
                    </a:prstClr>
                  </a:outerShdw>
                </a:effectLst>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15"/>
                                        </p:tgtEl>
                                        <p:attrNameLst>
                                          <p:attrName>style.visibility</p:attrName>
                                        </p:attrNameLst>
                                      </p:cBhvr>
                                      <p:to>
                                        <p:strVal val="visible"/>
                                      </p:to>
                                    </p:set>
                                    <p:animEffect transition="in" filter="wipe(down)">
                                      <p:cBhvr>
                                        <p:cTn id="20" dur="500"/>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16230" y="276225"/>
            <a:ext cx="4993005" cy="746125"/>
            <a:chOff x="498" y="435"/>
            <a:chExt cx="7863" cy="1175"/>
          </a:xfrm>
        </p:grpSpPr>
        <p:sp>
          <p:nvSpPr>
            <p:cNvPr id="4" name="矩形 3"/>
            <p:cNvSpPr/>
            <p:nvPr/>
          </p:nvSpPr>
          <p:spPr>
            <a:xfrm>
              <a:off x="1673" y="664"/>
              <a:ext cx="6688" cy="919"/>
            </a:xfrm>
            <a:prstGeom prst="rect">
              <a:avLst/>
            </a:prstGeom>
            <a:noFill/>
            <a:ln>
              <a:noFill/>
            </a:ln>
          </p:spPr>
          <p:txBody>
            <a:bodyPr wrap="none" rtlCol="0" anchor="t">
              <a:spAutoFit/>
            </a:bodyPr>
            <a:lstStyle/>
            <a:p>
              <a:pPr algn="ctr"/>
              <a:r>
                <a:rPr lang="zh-CN" altLang="en-US" sz="3200">
                  <a:solidFill>
                    <a:schemeClr val="tx1"/>
                  </a:solidFill>
                  <a:effectLst/>
                </a:rPr>
                <a:t>张文达烈士的感人事例</a:t>
              </a:r>
            </a:p>
          </p:txBody>
        </p:sp>
        <p:cxnSp>
          <p:nvCxnSpPr>
            <p:cNvPr id="6" name="直接连接符 5"/>
            <p:cNvCxnSpPr/>
            <p:nvPr/>
          </p:nvCxnSpPr>
          <p:spPr>
            <a:xfrm flipV="1">
              <a:off x="1859" y="1518"/>
              <a:ext cx="4648" cy="2"/>
            </a:xfrm>
            <a:prstGeom prst="line">
              <a:avLst/>
            </a:prstGeom>
            <a:ln w="12700" cmpd="sng">
              <a:solidFill>
                <a:srgbClr val="C43229"/>
              </a:solidFill>
              <a:prstDash val="sysDot"/>
            </a:ln>
          </p:spPr>
          <p:style>
            <a:lnRef idx="1">
              <a:schemeClr val="accent5"/>
            </a:lnRef>
            <a:fillRef idx="0">
              <a:schemeClr val="accent5"/>
            </a:fillRef>
            <a:effectRef idx="0">
              <a:schemeClr val="accent5"/>
            </a:effectRef>
            <a:fontRef idx="minor">
              <a:schemeClr val="tx1"/>
            </a:fontRef>
          </p:style>
        </p:cxnSp>
        <p:pic>
          <p:nvPicPr>
            <p:cNvPr id="27" name="图片 26" descr="图片1"/>
            <p:cNvPicPr>
              <a:picLocks noChangeAspect="1"/>
            </p:cNvPicPr>
            <p:nvPr/>
          </p:nvPicPr>
          <p:blipFill>
            <a:blip r:embed="rId3"/>
            <a:stretch>
              <a:fillRect/>
            </a:stretch>
          </p:blipFill>
          <p:spPr>
            <a:xfrm>
              <a:off x="498" y="435"/>
              <a:ext cx="1175" cy="1175"/>
            </a:xfrm>
            <a:prstGeom prst="rect">
              <a:avLst/>
            </a:prstGeom>
          </p:spPr>
        </p:pic>
      </p:grpSp>
      <p:sp>
        <p:nvSpPr>
          <p:cNvPr id="58" name="文本框 57"/>
          <p:cNvSpPr txBox="1"/>
          <p:nvPr/>
        </p:nvSpPr>
        <p:spPr>
          <a:xfrm>
            <a:off x="6465570" y="6459220"/>
            <a:ext cx="6064250" cy="398780"/>
          </a:xfrm>
          <a:prstGeom prst="rect">
            <a:avLst/>
          </a:prstGeom>
          <a:noFill/>
        </p:spPr>
        <p:txBody>
          <a:bodyPr wrap="square" rtlCol="0">
            <a:spAutoFit/>
          </a:bodyPr>
          <a:lstStyle/>
          <a:p>
            <a:r>
              <a:rPr lang="zh-CN" altLang="en-US" sz="2000" b="1">
                <a:solidFill>
                  <a:srgbClr val="C43229"/>
                </a:solidFill>
                <a:latin typeface="隶书" panose="02010509060101010101" charset="-122"/>
                <a:ea typeface="隶书" panose="02010509060101010101" charset="-122"/>
                <a:cs typeface="隶书" panose="02010509060101010101" charset="-122"/>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学</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sym typeface="+mn-ea"/>
              </a:rPr>
              <a:t>砺</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行</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实</a:t>
            </a:r>
            <a:r>
              <a:rPr lang="en-US" altLang="zh-CN" sz="2000" b="1">
                <a:solidFill>
                  <a:srgbClr val="C43229"/>
                </a:solidFill>
                <a:latin typeface="隶书" panose="02010509060101010101" charset="-122"/>
                <a:ea typeface="隶书" panose="02010509060101010101" charset="-122"/>
                <a:cs typeface="隶书" panose="02010509060101010101" charset="-122"/>
              </a:rPr>
              <a:t>  / </a:t>
            </a:r>
            <a:r>
              <a:rPr lang="zh-CN" altLang="en-US" sz="2000" b="1">
                <a:solidFill>
                  <a:srgbClr val="C43229"/>
                </a:solidFill>
                <a:latin typeface="隶书" panose="02010509060101010101" charset="-122"/>
                <a:ea typeface="隶书" panose="02010509060101010101" charset="-122"/>
                <a:cs typeface="隶书" panose="02010509060101010101" charset="-122"/>
              </a:rPr>
              <a:t>维</a:t>
            </a:r>
            <a:r>
              <a:rPr lang="en-US" altLang="zh-CN" sz="2000" b="1">
                <a:solidFill>
                  <a:srgbClr val="C43229"/>
                </a:solidFill>
                <a:latin typeface="隶书" panose="02010509060101010101" charset="-122"/>
                <a:ea typeface="隶书" panose="02010509060101010101" charset="-122"/>
                <a:cs typeface="隶书" panose="02010509060101010101" charset="-122"/>
              </a:rPr>
              <a:t>   </a:t>
            </a:r>
            <a:r>
              <a:rPr lang="zh-CN" altLang="en-US" sz="2000" b="1">
                <a:solidFill>
                  <a:srgbClr val="C43229"/>
                </a:solidFill>
                <a:latin typeface="隶书" panose="02010509060101010101" charset="-122"/>
                <a:ea typeface="隶书" panose="02010509060101010101" charset="-122"/>
                <a:cs typeface="隶书" panose="02010509060101010101" charset="-122"/>
              </a:rPr>
              <a:t>新</a:t>
            </a:r>
          </a:p>
        </p:txBody>
      </p:sp>
      <p:grpSp>
        <p:nvGrpSpPr>
          <p:cNvPr id="22" name="组合 21"/>
          <p:cNvGrpSpPr/>
          <p:nvPr/>
        </p:nvGrpSpPr>
        <p:grpSpPr>
          <a:xfrm>
            <a:off x="1365885" y="1181622"/>
            <a:ext cx="9288780" cy="5119462"/>
            <a:chOff x="1619282" y="1754461"/>
            <a:chExt cx="9918395" cy="4625956"/>
          </a:xfrm>
        </p:grpSpPr>
        <p:sp>
          <p:nvSpPr>
            <p:cNvPr id="15" name="文本框 14"/>
            <p:cNvSpPr txBox="1"/>
            <p:nvPr/>
          </p:nvSpPr>
          <p:spPr>
            <a:xfrm>
              <a:off x="1619282" y="1869861"/>
              <a:ext cx="9918395" cy="4510556"/>
            </a:xfrm>
            <a:prstGeom prst="rect">
              <a:avLst/>
            </a:prstGeom>
            <a:noFill/>
            <a:ln w="9525">
              <a:noFill/>
              <a:miter lim="800000"/>
            </a:ln>
          </p:spPr>
          <p:txBody>
            <a:bodyPr wrap="square">
              <a:spAutoFit/>
            </a:bodyPr>
            <a:lstStyle>
              <a:defPPr>
                <a:defRPr lang="en-US"/>
              </a:defPPr>
              <a:lvl1pPr>
                <a:lnSpc>
                  <a:spcPts val="2500"/>
                </a:lnSpc>
                <a:defRPr sz="1600">
                  <a:solidFill>
                    <a:srgbClr val="CC0B1C"/>
                  </a:solidFill>
                  <a:latin typeface="微软雅黑" panose="020B0503020204020204" pitchFamily="34" charset="-122"/>
                  <a:ea typeface="微软雅黑" panose="020B0503020204020204" pitchFamily="34" charset="-122"/>
                </a:defRPr>
              </a:lvl1pPr>
            </a:lstStyle>
            <a:p>
              <a:pPr>
                <a:lnSpc>
                  <a:spcPct val="150000"/>
                </a:lnSpc>
              </a:pP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    抗战胜利后，张文达留在兰溪继续坚持斗争。他和同志带领群众，先后将路西后方医院的</a:t>
              </a: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10</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多名伤病员紧急疏散隐蔽。</a:t>
              </a:r>
              <a:endParaRPr lang="en-US" altLang="zh-CN" sz="2400"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不日，国民党军</a:t>
              </a: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21</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师对路西地区进行“清剿”、“清乡”。张文达当时隐蔽在塔坞村坞泥坑山中，敌人遍寻不到张文达，气急败坏的敌人抓住了两名看山铺的农民作人质，并扬言威胁。要求村民指认中产党员。</a:t>
              </a:r>
              <a:endParaRPr lang="en-US" altLang="zh-CN" sz="2400"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在此危急时刻，张文达毅然从隐蔽处挺身而出，面对敌人大声喊：“我是共产党员，一切责任全由我担当，与这两个老百姓毫无关系”。</a:t>
              </a:r>
            </a:p>
          </p:txBody>
        </p:sp>
        <p:sp>
          <p:nvSpPr>
            <p:cNvPr id="20" name="矩形 19"/>
            <p:cNvSpPr/>
            <p:nvPr/>
          </p:nvSpPr>
          <p:spPr>
            <a:xfrm>
              <a:off x="2223856" y="1754461"/>
              <a:ext cx="2113296" cy="471653"/>
            </a:xfrm>
            <a:prstGeom prst="rect">
              <a:avLst/>
            </a:prstGeom>
          </p:spPr>
          <p:txBody>
            <a:bodyPr wrap="square">
              <a:spAutoFit/>
            </a:bodyPr>
            <a:lstStyle/>
            <a:p>
              <a:pPr algn="ctr"/>
              <a:endParaRPr lang="zh-CN" altLang="en-US" sz="2800" dirty="0">
                <a:solidFill>
                  <a:schemeClr val="bg1"/>
                </a:solidFill>
                <a:latin typeface="宋体" panose="02010600030101010101" pitchFamily="2" charset="-122"/>
                <a:ea typeface="宋体" panose="02010600030101010101" pitchFamily="2" charset="-122"/>
              </a:endParaRPr>
            </a:p>
          </p:txBody>
        </p:sp>
      </p:grpSp>
      <p:cxnSp>
        <p:nvCxnSpPr>
          <p:cNvPr id="31" name="直接连接符 30">
            <a:extLst>
              <a:ext uri="{FF2B5EF4-FFF2-40B4-BE49-F238E27FC236}">
                <a16:creationId xmlns:a16="http://schemas.microsoft.com/office/drawing/2014/main" id="{D1B1A1FB-F1A1-BC87-EA07-A595CB0A9991}"/>
              </a:ext>
            </a:extLst>
          </p:cNvPr>
          <p:cNvCxnSpPr>
            <a:cxnSpLocks/>
          </p:cNvCxnSpPr>
          <p:nvPr/>
        </p:nvCxnSpPr>
        <p:spPr>
          <a:xfrm flipV="1">
            <a:off x="1560772" y="1238625"/>
            <a:ext cx="8716703" cy="13705"/>
          </a:xfrm>
          <a:prstGeom prst="line">
            <a:avLst/>
          </a:prstGeom>
          <a:ln>
            <a:solidFill>
              <a:srgbClr val="CC0B1C"/>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4509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 name="KSO_WPP_MARK_KEY" val="f76abd53-f470-4209-b057-2acf0680d69e"/>
  <p:tag name="COMMONDATA" val="eyJoZGlkIjoiNjU3ZDIwZThmZWJiMDE0MGJhYjBhZDhjMDFhN2JhMTc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01,&quot;width&quot;:537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01,&quot;width&quot;:5375}"/>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5,&quot;width&quot;:1175}"/>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03,&quot;width&quot;:5604}"/>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01,&quot;width&quot;:537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1442</Words>
  <Application>Microsoft Office PowerPoint</Application>
  <PresentationFormat>宽屏</PresentationFormat>
  <Paragraphs>119</Paragraphs>
  <Slides>21</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方正姚体</vt:lpstr>
      <vt:lpstr>汉仪程行简</vt:lpstr>
      <vt:lpstr>华文新魏</vt:lpstr>
      <vt:lpstr>华文行楷</vt:lpstr>
      <vt:lpstr>楷体</vt:lpstr>
      <vt:lpstr>李旭科毛笔行书</vt:lpstr>
      <vt:lpstr>隶书</vt:lpstr>
      <vt:lpstr>宋体</vt:lpstr>
      <vt:lpstr>苏新诗柳楷简</vt:lpstr>
      <vt:lpstr>腾祥铁山楷书简繁合集</vt:lpstr>
      <vt:lpstr>微软雅黑</vt:lpstr>
      <vt:lpstr>字魂100号-方方先锋体</vt:lpstr>
      <vt:lpstr>字魂59号-创粗黑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HXY</dc:creator>
  <cp:lastModifiedBy>zhang jie</cp:lastModifiedBy>
  <cp:revision>200</cp:revision>
  <dcterms:created xsi:type="dcterms:W3CDTF">2019-06-19T02:08:00Z</dcterms:created>
  <dcterms:modified xsi:type="dcterms:W3CDTF">2022-07-12T09:24:04Z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17A6358B1BDD4B86B101741A14CD9088</vt:lpwstr>
  </property>
</Properties>
</file>